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62" r:id="rId6"/>
    <p:sldId id="263" r:id="rId7"/>
    <p:sldId id="269" r:id="rId8"/>
    <p:sldId id="261" r:id="rId9"/>
    <p:sldId id="271" r:id="rId10"/>
    <p:sldId id="268" r:id="rId11"/>
    <p:sldId id="272" r:id="rId13"/>
    <p:sldId id="265" r:id="rId14"/>
    <p:sldId id="266" r:id="rId15"/>
    <p:sldId id="267" r:id="rId16"/>
    <p:sldId id="273" r:id="rId17"/>
    <p:sldId id="264" r:id="rId18"/>
    <p:sldId id="275" r:id="rId19"/>
    <p:sldId id="276" r:id="rId20"/>
    <p:sldId id="270" r:id="rId21"/>
    <p:sldId id="296" r:id="rId22"/>
    <p:sldId id="278" r:id="rId23"/>
    <p:sldId id="279" r:id="rId24"/>
    <p:sldId id="280" r:id="rId25"/>
    <p:sldId id="281" r:id="rId26"/>
    <p:sldId id="283" r:id="rId27"/>
    <p:sldId id="284" r:id="rId28"/>
    <p:sldId id="277" r:id="rId29"/>
    <p:sldId id="287" r:id="rId30"/>
    <p:sldId id="288" r:id="rId31"/>
    <p:sldId id="289" r:id="rId32"/>
    <p:sldId id="291" r:id="rId33"/>
    <p:sldId id="259" r:id="rId34"/>
    <p:sldId id="28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DCF"/>
    <a:srgbClr val="772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8" y="60"/>
      </p:cViewPr>
      <p:guideLst>
        <p:guide orient="horz" pos="2219"/>
        <p:guide pos="38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image" Target="../media/image15.wmf"/><Relationship Id="rId7" Type="http://schemas.openxmlformats.org/officeDocument/2006/relationships/image" Target="../media/image14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2" Type="http://schemas.openxmlformats.org/officeDocument/2006/relationships/image" Target="../media/image29.wmf"/><Relationship Id="rId21" Type="http://schemas.openxmlformats.org/officeDocument/2006/relationships/image" Target="../media/image28.wmf"/><Relationship Id="rId20" Type="http://schemas.openxmlformats.org/officeDocument/2006/relationships/image" Target="../media/image27.wmf"/><Relationship Id="rId2" Type="http://schemas.openxmlformats.org/officeDocument/2006/relationships/image" Target="../media/image9.wmf"/><Relationship Id="rId19" Type="http://schemas.openxmlformats.org/officeDocument/2006/relationships/image" Target="../media/image26.wmf"/><Relationship Id="rId18" Type="http://schemas.openxmlformats.org/officeDocument/2006/relationships/image" Target="../media/image25.wmf"/><Relationship Id="rId17" Type="http://schemas.openxmlformats.org/officeDocument/2006/relationships/image" Target="../media/image24.wmf"/><Relationship Id="rId16" Type="http://schemas.openxmlformats.org/officeDocument/2006/relationships/image" Target="../media/image23.wmf"/><Relationship Id="rId15" Type="http://schemas.openxmlformats.org/officeDocument/2006/relationships/image" Target="../media/image22.wmf"/><Relationship Id="rId14" Type="http://schemas.openxmlformats.org/officeDocument/2006/relationships/image" Target="../media/image21.wmf"/><Relationship Id="rId13" Type="http://schemas.openxmlformats.org/officeDocument/2006/relationships/image" Target="../media/image20.wmf"/><Relationship Id="rId12" Type="http://schemas.openxmlformats.org/officeDocument/2006/relationships/image" Target="../media/image19.wmf"/><Relationship Id="rId11" Type="http://schemas.openxmlformats.org/officeDocument/2006/relationships/image" Target="../media/image18.wmf"/><Relationship Id="rId10" Type="http://schemas.openxmlformats.org/officeDocument/2006/relationships/image" Target="../media/image17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57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DDD36-46E9-412C-809C-17DAECDF35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6C8EC-6B21-4664-B208-037904E97A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为何不从第一层就开始使用capsule提取特征</a:t>
            </a:r>
            <a:r>
              <a:rPr lang="en-US" altLang="zh-CN"/>
              <a:t>? 当然，MNIST是灰度图，每个pixel是一个标量，每个pixel看作低层capsule的输出u_i的话，就不符合capsule输入输出都是vector的要求（不考虑标量是长度为1的vector这个情况，那将退化成现在的CNN模式），但如果把这点作为第一层使用常规conv层的理由，我认为并不充分，我们完全可以使用3 channel的图像数据集来做experiment，达到capsule输入为vector的要求。既然这样，那又是为什么这么设计这层呢，是capsule不具备常规的convolution局部特征检测的能力还是别的原因呢？</a:t>
            </a:r>
            <a:endParaRPr lang="en-US" altLang="zh-CN"/>
          </a:p>
          <a:p>
            <a:r>
              <a:rPr lang="en-US" altLang="zh-CN"/>
              <a:t>1. 因为论文中说了把向量的模作为对应数字的概率，那么如果第一层也用capsule的话，它是个一维向量，一维向量要想模长一样，至多只有两个解，要么向量正方向，要么向量反方向，而一旦向量维度大于一，就可以有无穷多解了，就具备了表征图像属性的能力。</a:t>
            </a:r>
            <a:endParaRPr lang="en-US" altLang="zh-CN"/>
          </a:p>
          <a:p>
            <a:r>
              <a:rPr lang="en-US" altLang="zh-CN"/>
              <a:t>2.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https://medium.com/@mike_ross/a-visual-representation-of-capsule-network-computations-83767d79e737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避免假阴性：没有预测到存在的分类的情况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避免假阳性：预测到不存在的分类的情况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72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772F8B"/>
                </a:solidFill>
              </a:defRPr>
            </a:lvl1pPr>
            <a:lvl2pPr>
              <a:defRPr>
                <a:solidFill>
                  <a:srgbClr val="772F8B"/>
                </a:solidFill>
              </a:defRPr>
            </a:lvl2pPr>
            <a:lvl3pPr>
              <a:defRPr>
                <a:solidFill>
                  <a:srgbClr val="772F8B"/>
                </a:solidFill>
              </a:defRPr>
            </a:lvl3pPr>
            <a:lvl4pPr>
              <a:defRPr>
                <a:solidFill>
                  <a:srgbClr val="772F8B"/>
                </a:solidFill>
              </a:defRPr>
            </a:lvl4pPr>
            <a:lvl5pPr>
              <a:defRPr>
                <a:solidFill>
                  <a:srgbClr val="772F8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89329-9D93-4281-BDC7-0059361620DA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526721" cy="9141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72F8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72F8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72F8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72F8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72F8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72F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30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9" Type="http://schemas.openxmlformats.org/officeDocument/2006/relationships/image" Target="../media/image57.wmf"/><Relationship Id="rId18" Type="http://schemas.openxmlformats.org/officeDocument/2006/relationships/oleObject" Target="../embeddings/oleObject34.bin"/><Relationship Id="rId17" Type="http://schemas.openxmlformats.org/officeDocument/2006/relationships/image" Target="../media/image56.png"/><Relationship Id="rId16" Type="http://schemas.openxmlformats.org/officeDocument/2006/relationships/image" Target="../media/image55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oleObject" Target="../embeddings/oleObject38.bin"/><Relationship Id="rId7" Type="http://schemas.openxmlformats.org/officeDocument/2006/relationships/image" Target="../media/image66.wmf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64.wmf"/><Relationship Id="rId2" Type="http://schemas.openxmlformats.org/officeDocument/2006/relationships/oleObject" Target="../embeddings/oleObject35.bin"/><Relationship Id="rId18" Type="http://schemas.openxmlformats.org/officeDocument/2006/relationships/notesSlide" Target="../notesSlides/notesSlide3.xml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0.png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41.bin"/><Relationship Id="rId12" Type="http://schemas.openxmlformats.org/officeDocument/2006/relationships/oleObject" Target="../embeddings/oleObject40.bin"/><Relationship Id="rId11" Type="http://schemas.openxmlformats.org/officeDocument/2006/relationships/image" Target="../media/image68.wmf"/><Relationship Id="rId10" Type="http://schemas.openxmlformats.org/officeDocument/2006/relationships/oleObject" Target="../embeddings/oleObject39.bin"/><Relationship Id="rId1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1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ooc.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1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7" Type="http://schemas.openxmlformats.org/officeDocument/2006/relationships/vmlDrawing" Target="../drawings/vmlDrawing1.v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29.wmf"/><Relationship Id="rId44" Type="http://schemas.openxmlformats.org/officeDocument/2006/relationships/oleObject" Target="../embeddings/oleObject23.bin"/><Relationship Id="rId43" Type="http://schemas.openxmlformats.org/officeDocument/2006/relationships/image" Target="../media/image28.wmf"/><Relationship Id="rId42" Type="http://schemas.openxmlformats.org/officeDocument/2006/relationships/oleObject" Target="../embeddings/oleObject22.bin"/><Relationship Id="rId41" Type="http://schemas.openxmlformats.org/officeDocument/2006/relationships/image" Target="../media/image27.wmf"/><Relationship Id="rId40" Type="http://schemas.openxmlformats.org/officeDocument/2006/relationships/oleObject" Target="../embeddings/oleObject21.bin"/><Relationship Id="rId4" Type="http://schemas.openxmlformats.org/officeDocument/2006/relationships/image" Target="../media/image9.wmf"/><Relationship Id="rId39" Type="http://schemas.openxmlformats.org/officeDocument/2006/relationships/image" Target="../media/image26.wmf"/><Relationship Id="rId38" Type="http://schemas.openxmlformats.org/officeDocument/2006/relationships/oleObject" Target="../embeddings/oleObject20.bin"/><Relationship Id="rId37" Type="http://schemas.openxmlformats.org/officeDocument/2006/relationships/image" Target="../media/image25.wmf"/><Relationship Id="rId36" Type="http://schemas.openxmlformats.org/officeDocument/2006/relationships/oleObject" Target="../embeddings/oleObject19.bin"/><Relationship Id="rId35" Type="http://schemas.openxmlformats.org/officeDocument/2006/relationships/oleObject" Target="../embeddings/oleObject18.bin"/><Relationship Id="rId34" Type="http://schemas.openxmlformats.org/officeDocument/2006/relationships/image" Target="../media/image24.wmf"/><Relationship Id="rId33" Type="http://schemas.openxmlformats.org/officeDocument/2006/relationships/oleObject" Target="../embeddings/oleObject17.bin"/><Relationship Id="rId32" Type="http://schemas.openxmlformats.org/officeDocument/2006/relationships/image" Target="../media/image23.wmf"/><Relationship Id="rId31" Type="http://schemas.openxmlformats.org/officeDocument/2006/relationships/oleObject" Target="../embeddings/oleObject16.bin"/><Relationship Id="rId30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9" Type="http://schemas.openxmlformats.org/officeDocument/2006/relationships/oleObject" Target="../embeddings/oleObject15.bin"/><Relationship Id="rId28" Type="http://schemas.openxmlformats.org/officeDocument/2006/relationships/image" Target="../media/image21.wmf"/><Relationship Id="rId27" Type="http://schemas.openxmlformats.org/officeDocument/2006/relationships/oleObject" Target="../embeddings/oleObject14.bin"/><Relationship Id="rId26" Type="http://schemas.openxmlformats.org/officeDocument/2006/relationships/image" Target="../media/image20.wmf"/><Relationship Id="rId25" Type="http://schemas.openxmlformats.org/officeDocument/2006/relationships/oleObject" Target="../embeddings/oleObject13.bin"/><Relationship Id="rId24" Type="http://schemas.openxmlformats.org/officeDocument/2006/relationships/image" Target="../media/image19.wmf"/><Relationship Id="rId23" Type="http://schemas.openxmlformats.org/officeDocument/2006/relationships/oleObject" Target="../embeddings/oleObject12.bin"/><Relationship Id="rId22" Type="http://schemas.openxmlformats.org/officeDocument/2006/relationships/image" Target="../media/image18.w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7.wmf"/><Relationship Id="rId2" Type="http://schemas.openxmlformats.org/officeDocument/2006/relationships/image" Target="../media/image8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6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5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3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9.png"/><Relationship Id="rId7" Type="http://schemas.openxmlformats.org/officeDocument/2006/relationships/image" Target="../media/image38.wmf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0" Type="http://schemas.openxmlformats.org/officeDocument/2006/relationships/vmlDrawing" Target="../drawings/vmlDrawing3.vml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2785" y="1435735"/>
            <a:ext cx="10862945" cy="17532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从传统神经网络的角度解读Geoffrey Hinton的Capsule模型</a:t>
            </a:r>
            <a:endParaRPr lang="zh-CN" altLang="en-US" sz="540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78099" y="3533807"/>
            <a:ext cx="420370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Huadong Liao(</a:t>
            </a:r>
            <a:r>
              <a:rPr lang="zh-CN" altLang="en-US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廖华东</a:t>
            </a:r>
            <a:r>
              <a:rPr lang="en-US" altLang="zh-CN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3200" b="0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53539" y="4235482"/>
            <a:ext cx="160528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</a:t>
            </a:r>
            <a:r>
              <a:rPr lang="zh-CN" altLang="en-US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 sz="3200" b="0" cap="none" spc="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05279" y="4916837"/>
            <a:ext cx="178689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zh-CN" altLang="en-US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 sz="3200" b="0" cap="none" spc="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3576" y="4232942"/>
            <a:ext cx="455104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naturomics.liao@gmail.com</a:t>
            </a:r>
            <a:endParaRPr lang="en-US" altLang="zh-CN" sz="2800" b="0" cap="none" spc="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19131" y="4920012"/>
            <a:ext cx="4825365" cy="5219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28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https://github.com/naturomics</a:t>
            </a:r>
            <a:endParaRPr lang="en-US" altLang="zh-CN" sz="2800" b="0" cap="none" spc="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20519" y="5600732"/>
            <a:ext cx="5535930" cy="5835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3200" b="0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Naturomics = Nature + Omics</a:t>
            </a:r>
            <a:endParaRPr lang="zh-CN" altLang="en-US" sz="3200" b="0" cap="none" spc="0" dirty="0" smtClean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CQU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6060" y="5349875"/>
            <a:ext cx="1005205" cy="10198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21800" y="6396990"/>
            <a:ext cx="282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Institute of Bioinformatics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41350" y="1675130"/>
            <a:ext cx="106210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L2. PrimaryCaps</a:t>
            </a:r>
            <a:r>
              <a:rPr lang="zh-CN" altLang="en-US" b="1">
                <a:sym typeface="+mn-ea"/>
              </a:rPr>
              <a:t>层</a:t>
            </a:r>
            <a:r>
              <a:rPr lang="en-US" altLang="zh-CN" b="1">
                <a:sym typeface="+mn-ea"/>
              </a:rPr>
              <a:t>:</a:t>
            </a:r>
            <a:r>
              <a:rPr lang="en-US" altLang="zh-CN">
                <a:sym typeface="+mn-ea"/>
              </a:rPr>
              <a:t> lowest-level convolutional 8D capsules layer(without routing), inverting the rendering process</a:t>
            </a:r>
            <a:endParaRPr lang="en-US" altLang="zh-CN">
              <a:sym typeface="+mn-ea"/>
            </a:endParaRPr>
          </a:p>
        </p:txBody>
      </p:sp>
      <p:graphicFrame>
        <p:nvGraphicFramePr>
          <p:cNvPr id="19" name="表格 18"/>
          <p:cNvGraphicFramePr/>
          <p:nvPr/>
        </p:nvGraphicFramePr>
        <p:xfrm>
          <a:off x="1601470" y="2484120"/>
          <a:ext cx="861441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410"/>
                <a:gridCol w="1146810"/>
                <a:gridCol w="1284605"/>
                <a:gridCol w="1338580"/>
                <a:gridCol w="2335530"/>
                <a:gridCol w="1133475"/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Input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kernel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conv stride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#Channels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non-linearity fun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routing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20x20x256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9x9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2x2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/>
                        <a:t>Squashing fun(Eq. 1)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9375140" y="315531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>
                <a:latin typeface="Arial" panose="020B0604020202020204" pitchFamily="34" charset="0"/>
              </a:rPr>
              <a:t>×</a:t>
            </a:r>
            <a:endParaRPr lang="zh-CN" altLang="en-US" sz="2000" b="1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83005" y="4091940"/>
            <a:ext cx="1149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特点</a:t>
            </a:r>
            <a:r>
              <a:rPr lang="en-US" altLang="zh-CN" b="1"/>
              <a:t>:</a:t>
            </a:r>
            <a:endParaRPr lang="en-US" altLang="zh-CN" b="1"/>
          </a:p>
        </p:txBody>
      </p:sp>
      <p:sp>
        <p:nvSpPr>
          <p:cNvPr id="22" name="文本框 21"/>
          <p:cNvSpPr txBox="1"/>
          <p:nvPr/>
        </p:nvSpPr>
        <p:spPr>
          <a:xfrm>
            <a:off x="1841500" y="4923155"/>
            <a:ext cx="342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2) weights sharing in [6x6] gird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1842770" y="4465955"/>
            <a:ext cx="620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1) 8 convolutional units (</a:t>
            </a:r>
            <a:r>
              <a:rPr lang="zh-CN" altLang="en-US"/>
              <a:t>可理解为</a:t>
            </a:r>
            <a:r>
              <a:rPr lang="en-US" altLang="zh-CN"/>
              <a:t>8</a:t>
            </a:r>
            <a:r>
              <a:rPr lang="zh-CN" altLang="en-US"/>
              <a:t>个通常意义上的卷积层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832610" y="5380355"/>
            <a:ext cx="514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3) receptive fields for each capsuel: 9x9x256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832610" y="5849620"/>
            <a:ext cx="593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4) non-linearity transformation: Squshing function, Eq. 1</a:t>
            </a:r>
            <a:endParaRPr lang="en-US" altLang="zh-CN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—L2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200" y="1443355"/>
            <a:ext cx="10621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L2. PrimaryCaps</a:t>
            </a:r>
            <a:r>
              <a:rPr lang="zh-CN" altLang="en-US" b="1">
                <a:sym typeface="+mn-ea"/>
              </a:rPr>
              <a:t>层</a:t>
            </a:r>
            <a:r>
              <a:rPr lang="en-US" altLang="zh-CN" b="1">
                <a:sym typeface="+mn-ea"/>
              </a:rPr>
              <a:t>: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计算过程具有多种理解方式，其中之一为，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个并行的常规卷积层的叠堆</a:t>
            </a:r>
            <a:endParaRPr lang="zh-CN" altLang="en-US"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655" y="2876550"/>
            <a:ext cx="4630281" cy="2159635"/>
            <a:chOff x="3563" y="4015"/>
            <a:chExt cx="7865" cy="3401"/>
          </a:xfrm>
        </p:grpSpPr>
        <p:sp>
          <p:nvSpPr>
            <p:cNvPr id="9" name="矩形 8"/>
            <p:cNvSpPr/>
            <p:nvPr/>
          </p:nvSpPr>
          <p:spPr>
            <a:xfrm>
              <a:off x="8937" y="4015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611" y="4319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308" y="4600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3320000">
              <a:off x="10777" y="5964"/>
              <a:ext cx="648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5400">
                  <a:latin typeface="宋体" panose="02010600030101010101" pitchFamily="2" charset="-122"/>
                  <a:ea typeface="宋体" panose="02010600030101010101" pitchFamily="2" charset="-122"/>
                </a:rPr>
                <a:t>｛</a:t>
              </a:r>
              <a:endParaRPr lang="zh-CN" altLang="en-US" sz="5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733" y="6298"/>
              <a:ext cx="6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  <a:endParaRPr lang="x-none" altLang="zh-CN" sz="10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6652"/>
              <a:ext cx="493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801" y="5336"/>
              <a:ext cx="44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36" name="立方体 35"/>
            <p:cNvSpPr/>
            <p:nvPr/>
          </p:nvSpPr>
          <p:spPr>
            <a:xfrm>
              <a:off x="4145" y="4141"/>
              <a:ext cx="2187" cy="2249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62" y="6492"/>
              <a:ext cx="62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20</a:t>
              </a:r>
              <a:endParaRPr lang="x-none" altLang="zh-CN" sz="10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563" y="5381"/>
              <a:ext cx="58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20</a:t>
              </a:r>
              <a:endParaRPr lang="x-none" altLang="zh-CN" sz="100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80" y="6063"/>
              <a:ext cx="82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256</a:t>
              </a:r>
              <a:endParaRPr lang="x-none" altLang="zh-CN" sz="1000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869" y="5425"/>
              <a:ext cx="522" cy="53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71" y="5940"/>
              <a:ext cx="303" cy="3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0" idx="0"/>
              <a:endCxn id="41" idx="0"/>
            </p:cNvCxnSpPr>
            <p:nvPr/>
          </p:nvCxnSpPr>
          <p:spPr>
            <a:xfrm>
              <a:off x="5195" y="5425"/>
              <a:ext cx="3528" cy="515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40" idx="3"/>
              <a:endCxn id="41" idx="2"/>
            </p:cNvCxnSpPr>
            <p:nvPr/>
          </p:nvCxnSpPr>
          <p:spPr>
            <a:xfrm>
              <a:off x="5065" y="5964"/>
              <a:ext cx="3658" cy="297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8552815" y="256921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357870" y="274066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176895" y="2898775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 rot="13620000">
            <a:off x="9637395" y="3687445"/>
            <a:ext cx="3644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endParaRPr lang="zh-CN" altLang="en-US" sz="5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624695" y="3853815"/>
            <a:ext cx="3790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32</a:t>
            </a:r>
            <a:endParaRPr lang="x-none" altLang="zh-CN" sz="1000"/>
          </a:p>
        </p:txBody>
      </p:sp>
      <p:sp>
        <p:nvSpPr>
          <p:cNvPr id="50" name="文本框 49"/>
          <p:cNvSpPr txBox="1"/>
          <p:nvPr/>
        </p:nvSpPr>
        <p:spPr>
          <a:xfrm>
            <a:off x="8536305" y="4052570"/>
            <a:ext cx="2946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51" name="文本框 50"/>
          <p:cNvSpPr txBox="1"/>
          <p:nvPr/>
        </p:nvSpPr>
        <p:spPr>
          <a:xfrm>
            <a:off x="7874000" y="3312795"/>
            <a:ext cx="2641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52" name="矩形 51"/>
          <p:cNvSpPr/>
          <p:nvPr/>
        </p:nvSpPr>
        <p:spPr>
          <a:xfrm>
            <a:off x="10503535" y="254000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309225" y="271145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128250" y="286893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1458575" y="3825240"/>
            <a:ext cx="411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32</a:t>
            </a:r>
            <a:endParaRPr lang="x-none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0487660" y="4023360"/>
            <a:ext cx="2946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57" name="文本框 56"/>
          <p:cNvSpPr txBox="1"/>
          <p:nvPr/>
        </p:nvSpPr>
        <p:spPr>
          <a:xfrm>
            <a:off x="9825355" y="3282950"/>
            <a:ext cx="2641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58" name="矩形 57"/>
          <p:cNvSpPr/>
          <p:nvPr/>
        </p:nvSpPr>
        <p:spPr>
          <a:xfrm>
            <a:off x="6356350" y="257048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162040" y="2741295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5981065" y="2899410"/>
            <a:ext cx="1055370" cy="11061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 rot="13620000">
            <a:off x="7452360" y="3669030"/>
            <a:ext cx="3644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5400">
                <a:latin typeface="宋体" panose="02010600030101010101" pitchFamily="2" charset="-122"/>
                <a:ea typeface="宋体" panose="02010600030101010101" pitchFamily="2" charset="-122"/>
              </a:rPr>
              <a:t>｛</a:t>
            </a:r>
            <a:endParaRPr lang="zh-CN" altLang="en-US" sz="5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28865" y="3854450"/>
            <a:ext cx="3746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32</a:t>
            </a:r>
            <a:endParaRPr lang="x-none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6340475" y="4053840"/>
            <a:ext cx="2946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64" name="文本框 63"/>
          <p:cNvSpPr txBox="1"/>
          <p:nvPr/>
        </p:nvSpPr>
        <p:spPr>
          <a:xfrm>
            <a:off x="5678170" y="3313430"/>
            <a:ext cx="2641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6</a:t>
            </a:r>
            <a:endParaRPr lang="x-none" altLang="zh-CN" sz="1000"/>
          </a:p>
        </p:txBody>
      </p:sp>
      <p:sp>
        <p:nvSpPr>
          <p:cNvPr id="65" name="立方体 64"/>
          <p:cNvSpPr/>
          <p:nvPr/>
        </p:nvSpPr>
        <p:spPr>
          <a:xfrm>
            <a:off x="7857490" y="4777740"/>
            <a:ext cx="1306195" cy="1264920"/>
          </a:xfrm>
          <a:prstGeom prst="cub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8225790" y="6100445"/>
            <a:ext cx="3752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20</a:t>
            </a:r>
            <a:endParaRPr lang="x-none" altLang="zh-CN" sz="1000"/>
          </a:p>
        </p:txBody>
      </p:sp>
      <p:sp>
        <p:nvSpPr>
          <p:cNvPr id="67" name="文本框 66"/>
          <p:cNvSpPr txBox="1"/>
          <p:nvPr/>
        </p:nvSpPr>
        <p:spPr>
          <a:xfrm>
            <a:off x="7411085" y="5476240"/>
            <a:ext cx="3930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20</a:t>
            </a:r>
            <a:endParaRPr lang="x-none" altLang="zh-CN" sz="1000"/>
          </a:p>
        </p:txBody>
      </p:sp>
      <p:sp>
        <p:nvSpPr>
          <p:cNvPr id="68" name="矩形 67"/>
          <p:cNvSpPr/>
          <p:nvPr/>
        </p:nvSpPr>
        <p:spPr>
          <a:xfrm>
            <a:off x="6115050" y="3654425"/>
            <a:ext cx="242570" cy="20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9000490" y="5874385"/>
            <a:ext cx="5283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/>
              <a:t>256</a:t>
            </a:r>
            <a:endParaRPr lang="x-none" altLang="zh-CN" sz="1000"/>
          </a:p>
        </p:txBody>
      </p:sp>
      <p:cxnSp>
        <p:nvCxnSpPr>
          <p:cNvPr id="70" name="直接连接符 69"/>
          <p:cNvCxnSpPr>
            <a:stCxn id="78" idx="1"/>
          </p:cNvCxnSpPr>
          <p:nvPr/>
        </p:nvCxnSpPr>
        <p:spPr>
          <a:xfrm flipH="1" flipV="1">
            <a:off x="6372225" y="3667125"/>
            <a:ext cx="2034540" cy="19062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78" idx="3"/>
          </p:cNvCxnSpPr>
          <p:nvPr/>
        </p:nvCxnSpPr>
        <p:spPr>
          <a:xfrm flipH="1" flipV="1">
            <a:off x="6130290" y="3867785"/>
            <a:ext cx="2276475" cy="193548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8315960" y="3655695"/>
            <a:ext cx="242570" cy="20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0226040" y="3640455"/>
            <a:ext cx="242570" cy="20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>
            <a:stCxn id="78" idx="5"/>
            <a:endCxn id="72" idx="3"/>
          </p:cNvCxnSpPr>
          <p:nvPr/>
        </p:nvCxnSpPr>
        <p:spPr>
          <a:xfrm flipH="1" flipV="1">
            <a:off x="8558530" y="3761105"/>
            <a:ext cx="43180" cy="185420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8" idx="2"/>
            <a:endCxn id="72" idx="1"/>
          </p:cNvCxnSpPr>
          <p:nvPr/>
        </p:nvCxnSpPr>
        <p:spPr>
          <a:xfrm flipV="1">
            <a:off x="8289925" y="3761105"/>
            <a:ext cx="26035" cy="192786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78" idx="3"/>
          </p:cNvCxnSpPr>
          <p:nvPr/>
        </p:nvCxnSpPr>
        <p:spPr>
          <a:xfrm flipV="1">
            <a:off x="8406765" y="3867785"/>
            <a:ext cx="2057400" cy="193548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endCxn id="73" idx="1"/>
          </p:cNvCxnSpPr>
          <p:nvPr/>
        </p:nvCxnSpPr>
        <p:spPr>
          <a:xfrm flipV="1">
            <a:off x="8296910" y="3745865"/>
            <a:ext cx="1929130" cy="180657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立方体 77"/>
          <p:cNvSpPr/>
          <p:nvPr/>
        </p:nvSpPr>
        <p:spPr>
          <a:xfrm>
            <a:off x="8289925" y="5500370"/>
            <a:ext cx="311785" cy="3028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8722995" y="1718945"/>
            <a:ext cx="294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8</a:t>
            </a:r>
            <a:endParaRPr lang="x-none" altLang="zh-CN"/>
          </a:p>
        </p:txBody>
      </p:sp>
      <p:sp>
        <p:nvSpPr>
          <p:cNvPr id="83" name="虚尾箭头 82"/>
          <p:cNvSpPr/>
          <p:nvPr/>
        </p:nvSpPr>
        <p:spPr>
          <a:xfrm>
            <a:off x="4663440" y="3732530"/>
            <a:ext cx="1074420" cy="339725"/>
          </a:xfrm>
          <a:prstGeom prst="striped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255905" y="4855210"/>
            <a:ext cx="3907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a) </a:t>
            </a:r>
            <a:r>
              <a:rPr lang="zh-CN" altLang="en-US">
                <a:sym typeface="+mn-ea"/>
              </a:rPr>
              <a:t>常规的</a:t>
            </a:r>
            <a:r>
              <a:rPr lang="en-US" altLang="zh-CN">
                <a:sym typeface="+mn-ea"/>
              </a:rPr>
              <a:t>kernel size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9x9, stride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的输出</a:t>
            </a:r>
            <a:r>
              <a:rPr lang="en-US" altLang="zh-CN">
                <a:sym typeface="+mn-ea"/>
              </a:rPr>
              <a:t>32 channels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卷积层</a:t>
            </a:r>
            <a:endParaRPr lang="zh-CN" altLang="en-US"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592695" y="6301105"/>
            <a:ext cx="334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b) 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个并行的常规卷积层</a:t>
            </a:r>
            <a:endParaRPr lang="zh-CN" altLang="en-US"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20370" y="5932805"/>
            <a:ext cx="214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20, 20, 256]</a:t>
            </a:r>
            <a:endParaRPr lang="en-US" altLang="zh-CN"/>
          </a:p>
        </p:txBody>
      </p:sp>
      <p:sp>
        <p:nvSpPr>
          <p:cNvPr id="89" name="文本框 88"/>
          <p:cNvSpPr txBox="1"/>
          <p:nvPr/>
        </p:nvSpPr>
        <p:spPr>
          <a:xfrm>
            <a:off x="2665095" y="5923915"/>
            <a:ext cx="2148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32]</a:t>
            </a:r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255905" y="5573395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shape:</a:t>
            </a:r>
            <a:endParaRPr lang="en-US" altLang="zh-CN"/>
          </a:p>
        </p:txBody>
      </p:sp>
      <p:sp>
        <p:nvSpPr>
          <p:cNvPr id="91" name="文本框 90"/>
          <p:cNvSpPr txBox="1"/>
          <p:nvPr/>
        </p:nvSpPr>
        <p:spPr>
          <a:xfrm>
            <a:off x="2368550" y="5870575"/>
            <a:ext cx="421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→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299075" y="539369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5299075" y="575437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5290820" y="6356985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4" name="左大括号 3"/>
          <p:cNvSpPr/>
          <p:nvPr/>
        </p:nvSpPr>
        <p:spPr>
          <a:xfrm>
            <a:off x="5123180" y="5589905"/>
            <a:ext cx="175895" cy="103822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4344670" y="6122670"/>
            <a:ext cx="686435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17670" y="5800090"/>
            <a:ext cx="10731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个并行卷积层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5400000">
            <a:off x="6149340" y="6070600"/>
            <a:ext cx="32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—L2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4" name="右大括号 23"/>
          <p:cNvSpPr/>
          <p:nvPr/>
        </p:nvSpPr>
        <p:spPr>
          <a:xfrm rot="16200000">
            <a:off x="8787765" y="584200"/>
            <a:ext cx="195580" cy="324802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立方体 39"/>
          <p:cNvSpPr/>
          <p:nvPr/>
        </p:nvSpPr>
        <p:spPr>
          <a:xfrm>
            <a:off x="6383655" y="1219200"/>
            <a:ext cx="1654175" cy="1427480"/>
          </a:xfrm>
          <a:prstGeom prst="cub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—L2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73955" y="1792605"/>
            <a:ext cx="254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8</a:t>
            </a:r>
            <a:endParaRPr lang="en-US" altLang="zh-CN" sz="1600" dirty="0"/>
          </a:p>
        </p:txBody>
      </p:sp>
      <p:grpSp>
        <p:nvGrpSpPr>
          <p:cNvPr id="136" name="组合 135"/>
          <p:cNvGrpSpPr/>
          <p:nvPr/>
        </p:nvGrpSpPr>
        <p:grpSpPr>
          <a:xfrm>
            <a:off x="5698109" y="4794130"/>
            <a:ext cx="6031130" cy="1728470"/>
            <a:chOff x="5538277" y="3413005"/>
            <a:chExt cx="6031130" cy="1728470"/>
          </a:xfrm>
        </p:grpSpPr>
        <p:sp>
          <p:nvSpPr>
            <p:cNvPr id="3" name="矩形 2"/>
            <p:cNvSpPr/>
            <p:nvPr/>
          </p:nvSpPr>
          <p:spPr>
            <a:xfrm>
              <a:off x="8114664" y="3442215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919719" y="3613665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765573" y="3760828"/>
              <a:ext cx="1153967" cy="1106170"/>
            </a:xfrm>
            <a:prstGeom prst="rect">
              <a:avLst/>
            </a:prstGeom>
            <a:pattFill prst="pct80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86545" y="4726820"/>
              <a:ext cx="41451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  <a:endParaRPr lang="x-none" altLang="zh-CN" sz="10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460614" y="4185800"/>
              <a:ext cx="28883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65384" y="3413005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871074" y="3584455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90099" y="3741935"/>
              <a:ext cx="1153967" cy="1106170"/>
            </a:xfrm>
            <a:prstGeom prst="rect">
              <a:avLst/>
            </a:prstGeom>
            <a:pattFill prst="pct80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119485" y="4789050"/>
              <a:ext cx="449922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  <a:endParaRPr lang="x-none" altLang="zh-CN" sz="1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049510" y="4896365"/>
              <a:ext cx="322166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87204" y="4155955"/>
              <a:ext cx="288839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918199" y="3443485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723889" y="3614300"/>
              <a:ext cx="1153967" cy="110617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38277" y="3794640"/>
              <a:ext cx="1153967" cy="1106170"/>
            </a:xfrm>
            <a:prstGeom prst="rect">
              <a:avLst/>
            </a:prstGeom>
            <a:pattFill prst="pct80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90714" y="4727455"/>
              <a:ext cx="409651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  <a:endParaRPr lang="x-none" altLang="zh-CN" sz="1000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362849" y="5661583"/>
            <a:ext cx="28883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6</a:t>
            </a:r>
            <a:endParaRPr lang="x-none" altLang="zh-CN" sz="1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543094" y="6515979"/>
            <a:ext cx="51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dirty="0"/>
              <a:t>8</a:t>
            </a:r>
            <a:endParaRPr lang="x-none" altLang="zh-CN" dirty="0"/>
          </a:p>
        </p:txBody>
      </p:sp>
      <p:cxnSp>
        <p:nvCxnSpPr>
          <p:cNvPr id="29" name="直接连接符 28"/>
          <p:cNvCxnSpPr>
            <a:stCxn id="18" idx="0"/>
          </p:cNvCxnSpPr>
          <p:nvPr/>
        </p:nvCxnSpPr>
        <p:spPr>
          <a:xfrm flipV="1">
            <a:off x="6275070" y="3496310"/>
            <a:ext cx="3175" cy="16795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2" idx="0"/>
          </p:cNvCxnSpPr>
          <p:nvPr/>
        </p:nvCxnSpPr>
        <p:spPr>
          <a:xfrm flipH="1" flipV="1">
            <a:off x="6999605" y="3131820"/>
            <a:ext cx="3427730" cy="19913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5" idx="0"/>
          </p:cNvCxnSpPr>
          <p:nvPr/>
        </p:nvCxnSpPr>
        <p:spPr>
          <a:xfrm flipH="1" flipV="1">
            <a:off x="6677025" y="3428365"/>
            <a:ext cx="1825625" cy="17138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18702150">
            <a:off x="6972414" y="3272460"/>
            <a:ext cx="86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</a:t>
            </a:r>
            <a:endParaRPr lang="zh-CN" altLang="en-US" sz="2800" dirty="0"/>
          </a:p>
        </p:txBody>
      </p:sp>
      <p:grpSp>
        <p:nvGrpSpPr>
          <p:cNvPr id="179" name="组合 178"/>
          <p:cNvGrpSpPr/>
          <p:nvPr/>
        </p:nvGrpSpPr>
        <p:grpSpPr>
          <a:xfrm>
            <a:off x="5314950" y="2005965"/>
            <a:ext cx="1699895" cy="1493520"/>
            <a:chOff x="2209295" y="2246794"/>
            <a:chExt cx="2495560" cy="2595161"/>
          </a:xfrm>
        </p:grpSpPr>
        <p:sp>
          <p:nvSpPr>
            <p:cNvPr id="102" name="立方体 101"/>
            <p:cNvSpPr/>
            <p:nvPr/>
          </p:nvSpPr>
          <p:spPr>
            <a:xfrm>
              <a:off x="2209295" y="2246794"/>
              <a:ext cx="2495560" cy="2595161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7" name="直接连接符 166"/>
            <p:cNvCxnSpPr/>
            <p:nvPr/>
          </p:nvCxnSpPr>
          <p:spPr>
            <a:xfrm>
              <a:off x="2333625" y="2752726"/>
              <a:ext cx="1852613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2435037" y="2634495"/>
              <a:ext cx="1881669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2747962" y="2328863"/>
              <a:ext cx="1852613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4186238" y="2752726"/>
              <a:ext cx="0" cy="2000249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>
              <a:off x="4310568" y="2634495"/>
              <a:ext cx="993" cy="1994655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4604955" y="2328863"/>
              <a:ext cx="0" cy="1980127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3" name="文本框 182"/>
          <p:cNvSpPr txBox="1"/>
          <p:nvPr/>
        </p:nvSpPr>
        <p:spPr>
          <a:xfrm rot="18898483">
            <a:off x="5847300" y="1530405"/>
            <a:ext cx="54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87" name="文本框 186"/>
          <p:cNvSpPr txBox="1"/>
          <p:nvPr/>
        </p:nvSpPr>
        <p:spPr>
          <a:xfrm rot="19065262">
            <a:off x="6581065" y="2168579"/>
            <a:ext cx="504629" cy="36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4" name="右大括号 23"/>
          <p:cNvSpPr/>
          <p:nvPr/>
        </p:nvSpPr>
        <p:spPr>
          <a:xfrm rot="2717086">
            <a:off x="7321550" y="1989455"/>
            <a:ext cx="195580" cy="19742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522210" y="3092450"/>
            <a:ext cx="565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32</a:t>
            </a:r>
            <a:endParaRPr lang="en-US" altLang="zh-CN" sz="1600" dirty="0"/>
          </a:p>
        </p:txBody>
      </p:sp>
      <p:sp>
        <p:nvSpPr>
          <p:cNvPr id="26" name="左大括号 25"/>
          <p:cNvSpPr/>
          <p:nvPr/>
        </p:nvSpPr>
        <p:spPr>
          <a:xfrm rot="2651987">
            <a:off x="5212080" y="1813560"/>
            <a:ext cx="218440" cy="60515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16200000">
            <a:off x="8251825" y="5587365"/>
            <a:ext cx="476250" cy="19519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623570" y="1573530"/>
            <a:ext cx="3907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c)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对每个卷积层的各个通道在第四个维度上进行合并</a:t>
            </a:r>
            <a:endParaRPr lang="zh-CN" altLang="en-US">
              <a:sym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511935" y="2788285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511935" y="3148965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503680" y="375158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1, 32]</a:t>
            </a:r>
            <a:endParaRPr lang="en-US" altLang="zh-CN"/>
          </a:p>
        </p:txBody>
      </p:sp>
      <p:sp>
        <p:nvSpPr>
          <p:cNvPr id="28" name="左大括号 27"/>
          <p:cNvSpPr/>
          <p:nvPr/>
        </p:nvSpPr>
        <p:spPr>
          <a:xfrm>
            <a:off x="1336040" y="2984500"/>
            <a:ext cx="175895" cy="103822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 rot="5400000">
            <a:off x="2362200" y="3465195"/>
            <a:ext cx="32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975360" y="331914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8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3995" y="496570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6, 6, 8, 32]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39750" y="5414010"/>
            <a:ext cx="377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#parameters: </a:t>
            </a:r>
            <a:endParaRPr lang="en-US" altLang="zh-CN"/>
          </a:p>
          <a:p>
            <a:r>
              <a:rPr lang="en-US" altLang="zh-CN"/>
              <a:t> (9x9x256)x32x8+8x32=5,308,672 </a:t>
            </a:r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125730" y="3338830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shape: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623570" y="6116320"/>
            <a:ext cx="264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其他理解方式？可以有！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591945" y="4295775"/>
            <a:ext cx="1449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concatenate</a:t>
            </a:r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2888615" y="4222750"/>
            <a:ext cx="1905" cy="6718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/>
          <p:cNvSpPr/>
          <p:nvPr/>
        </p:nvSpPr>
        <p:spPr>
          <a:xfrm rot="13620000">
            <a:off x="7004050" y="5842000"/>
            <a:ext cx="175895" cy="62928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 rot="13620000">
            <a:off x="9198610" y="5873115"/>
            <a:ext cx="175895" cy="62928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左大括号 37"/>
          <p:cNvSpPr/>
          <p:nvPr/>
        </p:nvSpPr>
        <p:spPr>
          <a:xfrm rot="13620000">
            <a:off x="11172825" y="5800725"/>
            <a:ext cx="175895" cy="629285"/>
          </a:xfrm>
          <a:prstGeom prst="leftBrac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8119745" y="1218565"/>
            <a:ext cx="3446780" cy="2468880"/>
            <a:chOff x="12787" y="1919"/>
            <a:chExt cx="5428" cy="388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447" y="1919"/>
              <a:ext cx="3768" cy="3888"/>
            </a:xfrm>
            <a:prstGeom prst="rect">
              <a:avLst/>
            </a:prstGeom>
          </p:spPr>
        </p:pic>
        <p:sp>
          <p:nvSpPr>
            <p:cNvPr id="83" name="虚尾箭头 82"/>
            <p:cNvSpPr/>
            <p:nvPr/>
          </p:nvSpPr>
          <p:spPr>
            <a:xfrm>
              <a:off x="12787" y="3991"/>
              <a:ext cx="1692" cy="535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200" y="1443355"/>
            <a:ext cx="10621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L2. PrimaryCaps</a:t>
            </a:r>
            <a:r>
              <a:rPr lang="zh-CN" altLang="en-US" b="1">
                <a:sym typeface="+mn-ea"/>
              </a:rPr>
              <a:t>层的第二种理解方式</a:t>
            </a:r>
            <a:r>
              <a:rPr lang="en-US" altLang="zh-CN" b="1">
                <a:sym typeface="+mn-ea"/>
              </a:rPr>
              <a:t>:</a:t>
            </a:r>
            <a:r>
              <a:rPr lang="en-US" altLang="zh-CN">
                <a:sym typeface="+mn-ea"/>
              </a:rPr>
              <a:t> </a:t>
            </a:r>
            <a:endParaRPr lang="zh-CN" altLang="en-US">
              <a:sym typeface="+mn-ea"/>
            </a:endParaRPr>
          </a:p>
        </p:txBody>
      </p:sp>
      <p:pic>
        <p:nvPicPr>
          <p:cNvPr id="38" name="图片 37" descr="Convolution Oper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670" y="837565"/>
            <a:ext cx="4895215" cy="430403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36535" y="5207635"/>
            <a:ext cx="31267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/>
              <a:t>from </a:t>
            </a:r>
            <a:r>
              <a:rPr lang="zh-CN" altLang="en-US" sz="1400"/>
              <a:t>Stanford CS class CS231n</a:t>
            </a:r>
            <a:endParaRPr lang="zh-CN" altLang="en-US" sz="1400"/>
          </a:p>
        </p:txBody>
      </p:sp>
      <p:sp>
        <p:nvSpPr>
          <p:cNvPr id="42" name="文本框 41"/>
          <p:cNvSpPr txBox="1"/>
          <p:nvPr/>
        </p:nvSpPr>
        <p:spPr>
          <a:xfrm>
            <a:off x="165735" y="5150485"/>
            <a:ext cx="6809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https://github.com/naturomics/</a:t>
            </a:r>
            <a:r>
              <a:rPr lang="zh-CN" altLang="en-US"/>
              <a:t> CapsNet-Tensorflow</a:t>
            </a:r>
            <a:r>
              <a:rPr lang="en-US" altLang="zh-CN"/>
              <a:t>:capsLayer.py</a:t>
            </a:r>
            <a:endParaRPr lang="en-US" altLang="zh-CN"/>
          </a:p>
        </p:txBody>
      </p:sp>
      <p:grpSp>
        <p:nvGrpSpPr>
          <p:cNvPr id="50" name="组合 49"/>
          <p:cNvGrpSpPr/>
          <p:nvPr/>
        </p:nvGrpSpPr>
        <p:grpSpPr>
          <a:xfrm>
            <a:off x="994410" y="2094230"/>
            <a:ext cx="4541520" cy="836295"/>
            <a:chOff x="1566" y="3298"/>
            <a:chExt cx="7152" cy="1317"/>
          </a:xfrm>
        </p:grpSpPr>
        <p:sp>
          <p:nvSpPr>
            <p:cNvPr id="46" name="文本框 45"/>
            <p:cNvSpPr txBox="1"/>
            <p:nvPr/>
          </p:nvSpPr>
          <p:spPr>
            <a:xfrm>
              <a:off x="1566" y="3298"/>
              <a:ext cx="715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>
                  <a:sym typeface="+mn-ea"/>
                </a:rPr>
                <a:t>a) 32</a:t>
              </a:r>
              <a:r>
                <a:rPr lang="zh-CN" altLang="en-US">
                  <a:sym typeface="+mn-ea"/>
                </a:rPr>
                <a:t>个通道之间的卷积核是独立的</a:t>
              </a:r>
              <a:r>
                <a:rPr lang="en-US" altLang="zh-CN">
                  <a:sym typeface="+mn-ea"/>
                </a:rPr>
                <a:t>(9x9</a:t>
              </a:r>
              <a:r>
                <a:rPr lang="zh-CN" altLang="en-US">
                  <a:sym typeface="+mn-ea"/>
                </a:rPr>
                <a:t>大小</a:t>
              </a:r>
              <a:r>
                <a:rPr lang="en-US" altLang="zh-CN">
                  <a:sym typeface="+mn-ea"/>
                </a:rPr>
                <a:t>)</a:t>
              </a:r>
              <a:endParaRPr lang="en-US" altLang="zh-CN"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92" y="4035"/>
              <a:ext cx="6609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/>
                <a:t>b) 8</a:t>
              </a:r>
              <a:r>
                <a:rPr lang="zh-CN" altLang="en-US"/>
                <a:t>个并行卷积层之间的参数也是独立的</a:t>
              </a:r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061085" y="3559175"/>
            <a:ext cx="44742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即共有</a:t>
            </a:r>
            <a:r>
              <a:rPr lang="en-US" altLang="zh-CN"/>
              <a:t>8x32</a:t>
            </a:r>
            <a:r>
              <a:rPr lang="zh-CN" altLang="en-US"/>
              <a:t>个大小为</a:t>
            </a:r>
            <a:r>
              <a:rPr lang="en-US" altLang="zh-CN"/>
              <a:t>9x9</a:t>
            </a:r>
            <a:r>
              <a:rPr lang="zh-CN" altLang="en-US"/>
              <a:t>的相互独立的卷积核</a:t>
            </a:r>
            <a:r>
              <a:rPr lang="en-US" altLang="zh-CN"/>
              <a:t>, </a:t>
            </a:r>
            <a:r>
              <a:rPr lang="zh-CN" altLang="en-US"/>
              <a:t>可看作一层</a:t>
            </a:r>
            <a:r>
              <a:rPr lang="en-US" altLang="zh-CN"/>
              <a:t>8x32</a:t>
            </a:r>
            <a:r>
              <a:rPr lang="zh-CN" altLang="en-US"/>
              <a:t>个通道的常规卷积层</a:t>
            </a:r>
            <a:endParaRPr lang="zh-CN" altLang="en-US"/>
          </a:p>
        </p:txBody>
      </p:sp>
      <p:sp>
        <p:nvSpPr>
          <p:cNvPr id="49" name="上箭头 48"/>
          <p:cNvSpPr/>
          <p:nvPr/>
        </p:nvSpPr>
        <p:spPr>
          <a:xfrm rot="10800000">
            <a:off x="2987040" y="2978785"/>
            <a:ext cx="149860" cy="449580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—L2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2640" y="5607685"/>
            <a:ext cx="3002915" cy="1114425"/>
            <a:chOff x="1264" y="8831"/>
            <a:chExt cx="4729" cy="1755"/>
          </a:xfrm>
        </p:grpSpPr>
        <p:sp>
          <p:nvSpPr>
            <p:cNvPr id="51" name="文本框 50"/>
            <p:cNvSpPr txBox="1"/>
            <p:nvPr/>
          </p:nvSpPr>
          <p:spPr>
            <a:xfrm>
              <a:off x="2859" y="8831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[None, 6, 6, 32*8]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64" y="8852"/>
              <a:ext cx="145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输出：</a:t>
              </a: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29" y="10006"/>
              <a:ext cx="31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[None, 1152, 8, 1]</a:t>
              </a:r>
              <a:endParaRPr lang="en-US" altLang="zh-CN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4473" y="9345"/>
              <a:ext cx="4" cy="6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977" y="9411"/>
              <a:ext cx="165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/>
                <a:t>reshape</a:t>
              </a:r>
              <a:endParaRPr lang="en-US" altLang="zh-CN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870575" y="6040120"/>
            <a:ext cx="5725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注意：</a:t>
            </a:r>
            <a:r>
              <a:rPr lang="zh-CN" altLang="en-US"/>
              <a:t>虽然计算方式上与常规卷积层无差异，但意义上却已经大不相同！将达到</a:t>
            </a:r>
            <a:r>
              <a:rPr lang="en-US" altLang="zh-CN"/>
              <a:t>8x1capsule</a:t>
            </a:r>
            <a:r>
              <a:rPr lang="zh-CN" altLang="en-US"/>
              <a:t>的特征封装的效果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4281805"/>
            <a:ext cx="5685790" cy="6426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10355" y="4078605"/>
            <a:ext cx="469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32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5225415" y="4078605"/>
            <a:ext cx="368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8</a:t>
            </a:r>
            <a:endParaRPr lang="en-US" altLang="zh-CN" sz="1600"/>
          </a:p>
        </p:txBody>
      </p:sp>
      <p:grpSp>
        <p:nvGrpSpPr>
          <p:cNvPr id="14" name="组合 13"/>
          <p:cNvGrpSpPr/>
          <p:nvPr/>
        </p:nvGrpSpPr>
        <p:grpSpPr>
          <a:xfrm>
            <a:off x="748030" y="4078605"/>
            <a:ext cx="5685790" cy="1044575"/>
            <a:chOff x="1178" y="6410"/>
            <a:chExt cx="8954" cy="164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" y="7755"/>
              <a:ext cx="7009" cy="3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" y="6730"/>
              <a:ext cx="8954" cy="101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473" y="6410"/>
              <a:ext cx="74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32</a:t>
              </a:r>
              <a:endParaRPr lang="en-US" altLang="zh-CN" sz="16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29" y="6410"/>
              <a:ext cx="5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8</a:t>
              </a:r>
              <a:endParaRPr lang="en-US" altLang="zh-CN" sz="160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65735" y="5146040"/>
            <a:ext cx="6809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https://github.com/naturomics/</a:t>
            </a:r>
            <a:r>
              <a:rPr lang="zh-CN" altLang="en-US"/>
              <a:t> CapsNet-Tensorflow</a:t>
            </a:r>
            <a:r>
              <a:rPr lang="en-US" altLang="zh-CN"/>
              <a:t>:capsLayer.py</a:t>
            </a:r>
            <a:endParaRPr lang="en-US" altLang="zh-CN"/>
          </a:p>
        </p:txBody>
      </p:sp>
      <p:grpSp>
        <p:nvGrpSpPr>
          <p:cNvPr id="16" name="组合 15"/>
          <p:cNvGrpSpPr/>
          <p:nvPr/>
        </p:nvGrpSpPr>
        <p:grpSpPr>
          <a:xfrm rot="0">
            <a:off x="748030" y="4078605"/>
            <a:ext cx="5685790" cy="1044575"/>
            <a:chOff x="1178" y="6410"/>
            <a:chExt cx="8954" cy="164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" y="7755"/>
              <a:ext cx="7009" cy="3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" y="6730"/>
              <a:ext cx="8954" cy="101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6473" y="6410"/>
              <a:ext cx="74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32</a:t>
              </a:r>
              <a:endParaRPr lang="en-US" altLang="zh-CN" sz="16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29" y="6410"/>
              <a:ext cx="5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8</a:t>
              </a:r>
              <a:endParaRPr lang="en-US" altLang="zh-CN"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74650" y="1701165"/>
            <a:ext cx="7346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L3. DigitCaps</a:t>
            </a:r>
            <a:r>
              <a:rPr lang="zh-CN" altLang="en-US" b="1">
                <a:sym typeface="+mn-ea"/>
              </a:rPr>
              <a:t>层</a:t>
            </a:r>
            <a:r>
              <a:rPr lang="en-US" altLang="zh-CN" b="1">
                <a:sym typeface="+mn-ea"/>
              </a:rPr>
              <a:t>:</a:t>
            </a:r>
            <a:r>
              <a:rPr lang="en-US" altLang="zh-CN">
                <a:sym typeface="+mn-ea"/>
              </a:rPr>
              <a:t>   10 capsules with 16D vector output, fully connected</a:t>
            </a:r>
            <a:endParaRPr lang="en-US" altLang="zh-CN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25410" y="1044575"/>
            <a:ext cx="4166870" cy="1960245"/>
            <a:chOff x="7801" y="3949"/>
            <a:chExt cx="6562" cy="3087"/>
          </a:xfrm>
        </p:grpSpPr>
        <p:sp>
          <p:nvSpPr>
            <p:cNvPr id="5" name="矩形 4"/>
            <p:cNvSpPr/>
            <p:nvPr/>
          </p:nvSpPr>
          <p:spPr>
            <a:xfrm>
              <a:off x="8937" y="4015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611" y="4319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308" y="4600"/>
              <a:ext cx="1767" cy="19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3620000">
              <a:off x="10655" y="5990"/>
              <a:ext cx="648" cy="14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5400">
                  <a:latin typeface="宋体" panose="02010600030101010101" pitchFamily="2" charset="-122"/>
                  <a:ea typeface="宋体" panose="02010600030101010101" pitchFamily="2" charset="-122"/>
                </a:rPr>
                <a:t>｛</a:t>
              </a:r>
              <a:endParaRPr lang="zh-CN" altLang="en-US" sz="5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732" y="6298"/>
              <a:ext cx="54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32</a:t>
              </a:r>
              <a:endParaRPr lang="x-none" altLang="zh-CN" sz="10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10" y="6652"/>
              <a:ext cx="493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01" y="5336"/>
              <a:ext cx="442" cy="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6</a:t>
              </a:r>
              <a:endParaRPr lang="x-none" altLang="zh-CN" sz="1000"/>
            </a:p>
          </p:txBody>
        </p:sp>
        <p:sp>
          <p:nvSpPr>
            <p:cNvPr id="3" name="矩形 2"/>
            <p:cNvSpPr/>
            <p:nvPr/>
          </p:nvSpPr>
          <p:spPr>
            <a:xfrm>
              <a:off x="13274" y="3949"/>
              <a:ext cx="470" cy="257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endCxn id="3" idx="1"/>
            </p:cNvCxnSpPr>
            <p:nvPr/>
          </p:nvCxnSpPr>
          <p:spPr>
            <a:xfrm flipV="1">
              <a:off x="8314" y="5236"/>
              <a:ext cx="4960" cy="1324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3" idx="1"/>
            </p:cNvCxnSpPr>
            <p:nvPr/>
          </p:nvCxnSpPr>
          <p:spPr>
            <a:xfrm>
              <a:off x="10715" y="4027"/>
              <a:ext cx="2559" cy="1209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3783" y="5083"/>
              <a:ext cx="58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1000"/>
                <a:t>10</a:t>
              </a:r>
              <a:endParaRPr lang="x-none" altLang="zh-CN" sz="10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1500" y="2258060"/>
            <a:ext cx="172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输入：</a:t>
            </a:r>
            <a:endParaRPr lang="en-US" altLang="zh-CN"/>
          </a:p>
        </p:txBody>
      </p:sp>
      <p:graphicFrame>
        <p:nvGraphicFramePr>
          <p:cNvPr id="12363" name="对象 73"/>
          <p:cNvGraphicFramePr/>
          <p:nvPr/>
        </p:nvGraphicFramePr>
        <p:xfrm>
          <a:off x="5609273" y="2226310"/>
          <a:ext cx="372110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" r:id="rId1" imgW="165100" imgH="228600" progId="Equation.KSEE3">
                  <p:embed/>
                </p:oleObj>
              </mc:Choice>
              <mc:Fallback>
                <p:oleObj name="" r:id="rId1" imgW="165100" imgH="228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09273" y="2226310"/>
                        <a:ext cx="372110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882005" y="2267585"/>
            <a:ext cx="187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, </a:t>
            </a:r>
            <a:r>
              <a:rPr lang="zh-CN" altLang="en-US"/>
              <a:t>向量维度为</a:t>
            </a:r>
            <a:r>
              <a:rPr lang="en-US" altLang="zh-CN"/>
              <a:t>[8,1]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215390" y="2275840"/>
            <a:ext cx="4496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PrimaryCaps</a:t>
            </a:r>
            <a:r>
              <a:rPr lang="zh-CN" altLang="en-US">
                <a:sym typeface="+mn-ea"/>
              </a:rPr>
              <a:t>层所有</a:t>
            </a:r>
            <a:r>
              <a:rPr lang="en-US" altLang="zh-CN">
                <a:sym typeface="+mn-ea"/>
              </a:rPr>
              <a:t>capsule(6x6x32)</a:t>
            </a:r>
            <a:r>
              <a:rPr lang="zh-CN" altLang="en-US">
                <a:sym typeface="+mn-ea"/>
              </a:rPr>
              <a:t>的输出向量</a:t>
            </a: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1500" y="2842260"/>
            <a:ext cx="172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输出：</a:t>
            </a:r>
            <a:endParaRPr lang="zh-CN" altLang="en-US"/>
          </a:p>
        </p:txBody>
      </p:sp>
      <p:graphicFrame>
        <p:nvGraphicFramePr>
          <p:cNvPr id="12365" name="对象 77"/>
          <p:cNvGraphicFramePr/>
          <p:nvPr/>
        </p:nvGraphicFramePr>
        <p:xfrm>
          <a:off x="1310005" y="2804160"/>
          <a:ext cx="370205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" r:id="rId3" imgW="165100" imgH="241300" progId="Equation.KSEE3">
                  <p:embed/>
                </p:oleObj>
              </mc:Choice>
              <mc:Fallback>
                <p:oleObj name="" r:id="rId3" imgW="165100" imgH="2413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0005" y="2804160"/>
                        <a:ext cx="370205" cy="477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564005" y="2850515"/>
            <a:ext cx="5264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维度为</a:t>
            </a:r>
            <a:r>
              <a:rPr lang="en-US" altLang="zh-CN">
                <a:sym typeface="+mn-ea"/>
              </a:rPr>
              <a:t>[16, 1], </a:t>
            </a:r>
            <a:r>
              <a:rPr lang="zh-CN" altLang="en-US">
                <a:sym typeface="+mn-ea"/>
              </a:rPr>
              <a:t>其中</a:t>
            </a:r>
            <a:r>
              <a:rPr lang="en-US" altLang="zh-CN" i="1">
                <a:sym typeface="+mn-ea"/>
              </a:rPr>
              <a:t>j</a:t>
            </a:r>
            <a:r>
              <a:rPr lang="zh-CN" altLang="en-US">
                <a:sym typeface="+mn-ea"/>
              </a:rPr>
              <a:t>取值</a:t>
            </a:r>
            <a:r>
              <a:rPr lang="en-US" altLang="zh-CN">
                <a:sym typeface="+mn-ea"/>
              </a:rPr>
              <a:t>0-9</a:t>
            </a:r>
            <a:r>
              <a:rPr lang="zh-CN" altLang="en-US">
                <a:sym typeface="+mn-ea"/>
              </a:rPr>
              <a:t>，代表</a:t>
            </a:r>
            <a:r>
              <a:rPr lang="en-US" altLang="zh-CN">
                <a:sym typeface="+mn-ea"/>
              </a:rPr>
              <a:t>capsule</a:t>
            </a:r>
            <a:r>
              <a:rPr lang="zh-CN" altLang="en-US">
                <a:sym typeface="+mn-ea"/>
              </a:rPr>
              <a:t>编号</a:t>
            </a:r>
            <a:endParaRPr lang="zh-CN" altLang="en-US"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80210" y="326009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1152, 8, 1]</a:t>
            </a:r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252730" y="3335655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shape: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680210" y="438277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[None, 10, 16, 1]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51" idx="2"/>
            <a:endCxn id="22" idx="0"/>
          </p:cNvCxnSpPr>
          <p:nvPr/>
        </p:nvCxnSpPr>
        <p:spPr>
          <a:xfrm>
            <a:off x="2675890" y="3628390"/>
            <a:ext cx="0" cy="75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52730" y="4973320"/>
            <a:ext cx="457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#parameters:  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34670" y="5385435"/>
            <a:ext cx="456438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a) 1152x10</a:t>
            </a:r>
            <a:r>
              <a:rPr lang="zh-CN" altLang="en-US"/>
              <a:t>个       ：  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</a:t>
            </a:r>
            <a:r>
              <a:rPr lang="en-US" altLang="zh-CN"/>
              <a:t>1152x10x8x16=1,474,560</a:t>
            </a:r>
            <a:endParaRPr lang="en-US" altLang="zh-CN"/>
          </a:p>
        </p:txBody>
      </p: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12315" y="5388610"/>
          <a:ext cx="37401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" r:id="rId5" imgW="241300" imgH="254000" progId="Equation.KSEE3">
                  <p:embed/>
                </p:oleObj>
              </mc:Choice>
              <mc:Fallback>
                <p:oleObj name="" r:id="rId5" imgW="2413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2315" y="5388610"/>
                        <a:ext cx="37401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546100" y="6012815"/>
            <a:ext cx="45796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/>
              <a:t>b) 1152x10</a:t>
            </a:r>
            <a:r>
              <a:rPr lang="zh-CN" altLang="en-US"/>
              <a:t>个      </a:t>
            </a:r>
            <a:r>
              <a:rPr lang="en-US" altLang="zh-CN"/>
              <a:t>/      </a:t>
            </a:r>
            <a:r>
              <a:rPr lang="zh-CN" altLang="en-US"/>
              <a:t> ：    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      </a:t>
            </a:r>
            <a:r>
              <a:rPr lang="en-US" altLang="zh-CN"/>
              <a:t>1152x10x1=11,520</a:t>
            </a:r>
            <a:endParaRPr lang="en-US" altLang="zh-CN"/>
          </a:p>
        </p:txBody>
      </p:sp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32318" y="6030595"/>
          <a:ext cx="31496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" r:id="rId7" imgW="203200" imgH="254000" progId="Equation.KSEE3">
                  <p:embed/>
                </p:oleObj>
              </mc:Choice>
              <mc:Fallback>
                <p:oleObj name="" r:id="rId7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2318" y="6030595"/>
                        <a:ext cx="31496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82533" y="6069965"/>
          <a:ext cx="31496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" r:id="rId9" imgW="203200" imgH="254000" progId="Equation.KSEE3">
                  <p:embed/>
                </p:oleObj>
              </mc:Choice>
              <mc:Fallback>
                <p:oleObj name="" r:id="rId9" imgW="2032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2533" y="6069965"/>
                        <a:ext cx="31496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677150" y="2967355"/>
            <a:ext cx="4239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ym typeface="+mn-ea"/>
              </a:rPr>
              <a:t>a) </a:t>
            </a:r>
            <a:r>
              <a:rPr lang="zh-CN" altLang="en-US">
                <a:sym typeface="+mn-ea"/>
              </a:rPr>
              <a:t>扁平化</a:t>
            </a:r>
            <a:r>
              <a:rPr lang="en-US" altLang="zh-CN">
                <a:sym typeface="+mn-ea"/>
              </a:rPr>
              <a:t>DigitCaps</a:t>
            </a:r>
            <a:r>
              <a:rPr lang="zh-CN" altLang="en-US">
                <a:sym typeface="+mn-ea"/>
              </a:rPr>
              <a:t>层与</a:t>
            </a:r>
            <a:r>
              <a:rPr lang="en-US" altLang="zh-CN">
                <a:sym typeface="+mn-ea"/>
              </a:rPr>
              <a:t>PrimaryCaps</a:t>
            </a:r>
            <a:r>
              <a:rPr lang="zh-CN" altLang="en-US">
                <a:sym typeface="+mn-ea"/>
              </a:rPr>
              <a:t>层</a:t>
            </a:r>
            <a:endParaRPr lang="zh-CN" altLang="en-US"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7725" y="3482340"/>
            <a:ext cx="1859280" cy="275844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7233920" y="3716020"/>
            <a:ext cx="1812925" cy="2157095"/>
            <a:chOff x="6699" y="5939"/>
            <a:chExt cx="3198" cy="3777"/>
          </a:xfrm>
        </p:grpSpPr>
        <p:grpSp>
          <p:nvGrpSpPr>
            <p:cNvPr id="50" name="组合 49"/>
            <p:cNvGrpSpPr/>
            <p:nvPr/>
          </p:nvGrpSpPr>
          <p:grpSpPr>
            <a:xfrm>
              <a:off x="6699" y="6424"/>
              <a:ext cx="3198" cy="3292"/>
              <a:chOff x="3190" y="6504"/>
              <a:chExt cx="3198" cy="3292"/>
            </a:xfrm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28" y="9050"/>
                <a:ext cx="360" cy="336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6" y="7818"/>
                <a:ext cx="348" cy="300"/>
              </a:xfrm>
              <a:prstGeom prst="rect">
                <a:avLst/>
              </a:prstGeom>
            </p:spPr>
          </p:pic>
          <p:grpSp>
            <p:nvGrpSpPr>
              <p:cNvPr id="43" name="组合 42"/>
              <p:cNvGrpSpPr/>
              <p:nvPr/>
            </p:nvGrpSpPr>
            <p:grpSpPr>
              <a:xfrm>
                <a:off x="3190" y="6504"/>
                <a:ext cx="2657" cy="3293"/>
                <a:chOff x="5476" y="4380"/>
                <a:chExt cx="2657" cy="3293"/>
              </a:xfrm>
            </p:grpSpPr>
            <p:grpSp>
              <p:nvGrpSpPr>
                <p:cNvPr id="33" name="组合 32"/>
                <p:cNvGrpSpPr/>
                <p:nvPr/>
              </p:nvGrpSpPr>
              <p:grpSpPr>
                <a:xfrm>
                  <a:off x="5476" y="4380"/>
                  <a:ext cx="734" cy="746"/>
                  <a:chOff x="5476" y="4380"/>
                  <a:chExt cx="734" cy="746"/>
                </a:xfrm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5476" y="4380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1" name="图片 60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573" y="4561"/>
                    <a:ext cx="540" cy="38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椭圆 34"/>
                <p:cNvSpPr/>
                <p:nvPr/>
              </p:nvSpPr>
              <p:spPr>
                <a:xfrm>
                  <a:off x="7399" y="6927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/>
              </p:nvGrpSpPr>
              <p:grpSpPr>
                <a:xfrm>
                  <a:off x="5476" y="5653"/>
                  <a:ext cx="734" cy="746"/>
                  <a:chOff x="5436" y="5540"/>
                  <a:chExt cx="734" cy="746"/>
                </a:xfrm>
              </p:grpSpPr>
              <p:sp>
                <p:nvSpPr>
                  <p:cNvPr id="37" name="椭圆 36"/>
                  <p:cNvSpPr/>
                  <p:nvPr/>
                </p:nvSpPr>
                <p:spPr>
                  <a:xfrm>
                    <a:off x="5436" y="5540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5" name="图片 64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576" y="5721"/>
                    <a:ext cx="456" cy="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5476" y="6926"/>
                  <a:ext cx="734" cy="746"/>
                  <a:chOff x="5476" y="6926"/>
                  <a:chExt cx="734" cy="746"/>
                </a:xfrm>
              </p:grpSpPr>
              <p:sp>
                <p:nvSpPr>
                  <p:cNvPr id="40" name="椭圆 39"/>
                  <p:cNvSpPr/>
                  <p:nvPr/>
                </p:nvSpPr>
                <p:spPr>
                  <a:xfrm>
                    <a:off x="5476" y="6926"/>
                    <a:ext cx="735" cy="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accent1">
                        <a:shade val="5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553" y="7102"/>
                    <a:ext cx="564" cy="39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椭圆 40"/>
                <p:cNvSpPr/>
                <p:nvPr/>
              </p:nvSpPr>
              <p:spPr>
                <a:xfrm>
                  <a:off x="7399" y="5652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7399" y="4380"/>
                  <a:ext cx="735" cy="747"/>
                </a:xfrm>
                <a:prstGeom prst="ellipse">
                  <a:avLst/>
                </a:prstGeom>
                <a:solidFill>
                  <a:schemeClr val="bg1"/>
                </a:solidFill>
                <a:ln w="28575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箭头连接符 43"/>
                <p:cNvCxnSpPr>
                  <a:stCxn id="33" idx="6"/>
                  <a:endCxn id="41" idx="2"/>
                </p:cNvCxnSpPr>
                <p:nvPr/>
              </p:nvCxnSpPr>
              <p:spPr>
                <a:xfrm>
                  <a:off x="6211" y="4754"/>
                  <a:ext cx="1188" cy="0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/>
                <p:cNvCxnSpPr>
                  <a:stCxn id="36" idx="6"/>
                  <a:endCxn id="41" idx="2"/>
                </p:cNvCxnSpPr>
                <p:nvPr/>
              </p:nvCxnSpPr>
              <p:spPr>
                <a:xfrm flipV="1">
                  <a:off x="6211" y="4754"/>
                  <a:ext cx="1188" cy="127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>
                  <a:stCxn id="38" idx="6"/>
                  <a:endCxn id="34" idx="2"/>
                </p:cNvCxnSpPr>
                <p:nvPr/>
              </p:nvCxnSpPr>
              <p:spPr>
                <a:xfrm>
                  <a:off x="6211" y="7300"/>
                  <a:ext cx="1188" cy="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>
                  <a:stCxn id="36" idx="6"/>
                  <a:endCxn id="40" idx="2"/>
                </p:cNvCxnSpPr>
                <p:nvPr/>
              </p:nvCxnSpPr>
              <p:spPr>
                <a:xfrm flipV="1">
                  <a:off x="6211" y="6026"/>
                  <a:ext cx="1188" cy="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>
                  <a:stCxn id="38" idx="6"/>
                  <a:endCxn id="40" idx="2"/>
                </p:cNvCxnSpPr>
                <p:nvPr/>
              </p:nvCxnSpPr>
              <p:spPr>
                <a:xfrm flipV="1">
                  <a:off x="6211" y="6026"/>
                  <a:ext cx="1188" cy="1274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箭头连接符 53"/>
                <p:cNvCxnSpPr>
                  <a:endCxn id="41" idx="2"/>
                </p:cNvCxnSpPr>
                <p:nvPr/>
              </p:nvCxnSpPr>
              <p:spPr>
                <a:xfrm flipV="1">
                  <a:off x="6195" y="4754"/>
                  <a:ext cx="1204" cy="2512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/>
                <p:cNvCxnSpPr>
                  <a:stCxn id="36" idx="6"/>
                </p:cNvCxnSpPr>
                <p:nvPr/>
              </p:nvCxnSpPr>
              <p:spPr>
                <a:xfrm>
                  <a:off x="6211" y="6027"/>
                  <a:ext cx="1159" cy="1255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>
                  <a:endCxn id="40" idx="2"/>
                </p:cNvCxnSpPr>
                <p:nvPr/>
              </p:nvCxnSpPr>
              <p:spPr>
                <a:xfrm>
                  <a:off x="6243" y="4755"/>
                  <a:ext cx="1156" cy="1271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>
                  <a:stCxn id="33" idx="6"/>
                </p:cNvCxnSpPr>
                <p:nvPr/>
              </p:nvCxnSpPr>
              <p:spPr>
                <a:xfrm>
                  <a:off x="6211" y="4754"/>
                  <a:ext cx="1159" cy="2544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8" name="直接箭头连接符 57"/>
              <p:cNvCxnSpPr>
                <a:stCxn id="41" idx="6"/>
              </p:cNvCxnSpPr>
              <p:nvPr/>
            </p:nvCxnSpPr>
            <p:spPr>
              <a:xfrm>
                <a:off x="5848" y="6878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/>
              <p:nvPr/>
            </p:nvCxnSpPr>
            <p:spPr>
              <a:xfrm>
                <a:off x="5848" y="8151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/>
              <p:nvPr/>
            </p:nvCxnSpPr>
            <p:spPr>
              <a:xfrm>
                <a:off x="5848" y="9425"/>
                <a:ext cx="540" cy="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16" y="6530"/>
                <a:ext cx="372" cy="300"/>
              </a:xfrm>
              <a:prstGeom prst="rect">
                <a:avLst/>
              </a:prstGeom>
            </p:spPr>
          </p:pic>
        </p:grpSp>
        <p:graphicFrame>
          <p:nvGraphicFramePr>
            <p:cNvPr id="64" name="对象 6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7736" y="5939"/>
            <a:ext cx="554" cy="8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2" name="" r:id="rId18" imgW="165100" imgH="241300" progId="Equation.KSEE3">
                    <p:embed/>
                  </p:oleObj>
                </mc:Choice>
                <mc:Fallback>
                  <p:oleObj name="" r:id="rId18" imgW="165100" imgH="2413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736" y="5939"/>
                          <a:ext cx="554" cy="8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文本框 65"/>
          <p:cNvSpPr txBox="1"/>
          <p:nvPr/>
        </p:nvSpPr>
        <p:spPr>
          <a:xfrm>
            <a:off x="6829425" y="6260465"/>
            <a:ext cx="239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ym typeface="+mn-ea"/>
              </a:rPr>
              <a:t>b)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capsule</a:t>
            </a:r>
            <a:r>
              <a:rPr lang="zh-CN" altLang="en-US">
                <a:sym typeface="+mn-ea"/>
              </a:rPr>
              <a:t>版全连接层</a:t>
            </a:r>
            <a:endParaRPr lang="zh-CN" altLang="en-US"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575800" y="6240780"/>
            <a:ext cx="2358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ym typeface="+mn-ea"/>
              </a:rPr>
              <a:t>c)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常规的全连接层</a:t>
            </a:r>
            <a:endParaRPr lang="zh-CN" altLang="en-US">
              <a:sym typeface="+mn-ea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—L3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475105" y="3797300"/>
            <a:ext cx="2909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capsLayer.fully_connected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capsNet模型总结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499235"/>
            <a:ext cx="8154035" cy="5037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35" y="41275"/>
            <a:ext cx="3856355" cy="6824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342900"/>
            <a:ext cx="1866900" cy="952500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613535" y="4266565"/>
            <a:ext cx="7811135" cy="577850"/>
          </a:xfrm>
        </p:spPr>
        <p:txBody>
          <a:bodyPr>
            <a:norm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capsNet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是常规卷积层与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capsule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版全连接层的结合体！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15" y="6513830"/>
            <a:ext cx="24028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by </a:t>
            </a:r>
            <a:r>
              <a:rPr lang="zh-CN" altLang="en-US" sz="1400"/>
              <a:t>Mike Ross</a:t>
            </a:r>
            <a:r>
              <a:rPr lang="en-US" altLang="zh-CN" sz="1400"/>
              <a:t>@Medium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730" y="1621790"/>
            <a:ext cx="8081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b="1"/>
              <a:t>CapsNet</a:t>
            </a:r>
            <a:r>
              <a:rPr lang="en-US" altLang="zh-CN" sz="2000"/>
              <a:t>: </a:t>
            </a:r>
            <a:endParaRPr lang="en-US" altLang="zh-CN" sz="200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5035" y="4533265"/>
            <a:ext cx="6875780" cy="21907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270760"/>
            <a:ext cx="7026910" cy="206375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27025" y="4825365"/>
            <a:ext cx="1584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b="1"/>
              <a:t>CNN/FC</a:t>
            </a:r>
            <a:r>
              <a:rPr lang="en-US" altLang="zh-CN" sz="2000"/>
              <a:t>: </a:t>
            </a:r>
            <a:endParaRPr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829945" y="5198745"/>
            <a:ext cx="36036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卷积、</a:t>
            </a:r>
            <a:r>
              <a:rPr lang="en-US" altLang="zh-CN">
                <a:sym typeface="+mn-ea"/>
              </a:rPr>
              <a:t>pooling</a:t>
            </a:r>
            <a:r>
              <a:rPr lang="zh-CN" altLang="en-US">
                <a:sym typeface="+mn-ea"/>
              </a:rPr>
              <a:t>的重复过程，最后连接一个或多个</a:t>
            </a:r>
            <a:r>
              <a:rPr lang="en-US" altLang="zh-CN">
                <a:sym typeface="+mn-ea"/>
              </a:rPr>
              <a:t>fully connect</a:t>
            </a:r>
            <a:r>
              <a:rPr lang="zh-CN" altLang="en-US">
                <a:sym typeface="+mn-ea"/>
              </a:rPr>
              <a:t>层</a:t>
            </a:r>
            <a:endParaRPr lang="zh-CN" altLang="en-US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8970" y="2125345"/>
            <a:ext cx="3785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a) Conv 1</a:t>
            </a:r>
            <a:r>
              <a:rPr lang="zh-CN" altLang="en-US">
                <a:sym typeface="+mn-ea"/>
              </a:rPr>
              <a:t>：常规卷积层提取局部特征</a:t>
            </a:r>
            <a:endParaRPr lang="zh-CN" altLang="en-US"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24205" y="2596515"/>
            <a:ext cx="42462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b) PrimaryCaps</a:t>
            </a:r>
            <a:r>
              <a:rPr lang="zh-CN" altLang="en-US">
                <a:sym typeface="+mn-ea"/>
              </a:rPr>
              <a:t>：由卷积过程构成的</a:t>
            </a:r>
            <a:r>
              <a:rPr lang="en-US" altLang="zh-CN">
                <a:sym typeface="+mn-ea"/>
              </a:rPr>
              <a:t>capsule</a:t>
            </a:r>
            <a:r>
              <a:rPr lang="zh-CN" altLang="en-US">
                <a:sym typeface="+mn-ea"/>
              </a:rPr>
              <a:t>版卷积层，计算上等效与常规卷积层，但深层意义上不等，每个</a:t>
            </a:r>
            <a:r>
              <a:rPr lang="en-US" altLang="zh-CN">
                <a:sym typeface="+mn-ea"/>
              </a:rPr>
              <a:t>capsule</a:t>
            </a:r>
            <a:r>
              <a:rPr lang="zh-CN" altLang="en-US">
                <a:sym typeface="+mn-ea"/>
              </a:rPr>
              <a:t>内部的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feature</a:t>
            </a:r>
            <a:r>
              <a:rPr lang="zh-CN" altLang="en-US">
                <a:sym typeface="+mn-ea"/>
              </a:rPr>
              <a:t>构成了一个由意义的整体</a:t>
            </a:r>
            <a:endParaRPr lang="zh-CN" altLang="en-US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2460" y="4257040"/>
            <a:ext cx="358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c) DigitCaps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capsule</a:t>
            </a:r>
            <a:r>
              <a:rPr lang="zh-CN" altLang="en-US">
                <a:sym typeface="+mn-ea"/>
              </a:rPr>
              <a:t>版全连接层</a:t>
            </a:r>
            <a:endParaRPr lang="zh-CN" altLang="en-US">
              <a:sym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capsNet模型与传统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CNN/FC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网络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53665" y="1916430"/>
            <a:ext cx="6233160" cy="49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665" y="1472565"/>
            <a:ext cx="302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Margin loss</a:t>
            </a:r>
            <a:r>
              <a:rPr lang="zh-CN" altLang="en-US"/>
              <a:t>函数：</a:t>
            </a: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47115" y="2378710"/>
            <a:ext cx="9415145" cy="2122805"/>
            <a:chOff x="1649" y="4898"/>
            <a:chExt cx="14827" cy="3343"/>
          </a:xfrm>
        </p:grpSpPr>
        <p:sp>
          <p:nvSpPr>
            <p:cNvPr id="3" name="文本框 2"/>
            <p:cNvSpPr txBox="1"/>
            <p:nvPr/>
          </p:nvSpPr>
          <p:spPr>
            <a:xfrm>
              <a:off x="1649" y="4898"/>
              <a:ext cx="14827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/>
                <a:t>      </a:t>
              </a:r>
              <a:r>
                <a:rPr lang="zh-CN" altLang="en-US"/>
                <a:t>：类别</a:t>
              </a:r>
              <a:endParaRPr lang="zh-CN" altLang="en-US"/>
            </a:p>
            <a:p>
              <a:pPr fontAlgn="auto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/>
                <a:t>      ：指示函数（分类c存在为1，否则为0） </a:t>
              </a:r>
              <a:endParaRPr lang="zh-CN" altLang="en-US"/>
            </a:p>
            <a:p>
              <a:pPr fontAlgn="auto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/>
                <a:t>      ：     上边界 ，避免假阴性，遗漏实际预测到存在的分类的情况</a:t>
              </a:r>
              <a:r>
                <a:rPr lang="en-US" altLang="zh-CN"/>
                <a:t>)</a:t>
              </a:r>
              <a:endParaRPr lang="en-US" altLang="zh-CN"/>
            </a:p>
            <a:p>
              <a:pPr fontAlgn="auto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/>
                <a:t>      ：     下</a:t>
              </a:r>
              <a:r>
                <a:rPr lang="zh-CN" altLang="en-US">
                  <a:sym typeface="+mn-ea"/>
                </a:rPr>
                <a:t>边界</a:t>
              </a:r>
              <a:r>
                <a:rPr lang="zh-CN" altLang="en-US"/>
                <a:t>，避免假阳性</a:t>
              </a:r>
              <a:endParaRPr lang="zh-CN" altLang="en-US"/>
            </a:p>
            <a:p>
              <a:pPr fontAlgn="auto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/>
                <a:t>margin </a:t>
              </a:r>
              <a:r>
                <a:rPr lang="zh-CN" altLang="en-US" sz="2000"/>
                <a:t>loss</a:t>
              </a:r>
              <a:r>
                <a:rPr lang="en-US" altLang="zh-CN" sz="2000"/>
                <a:t>: </a:t>
              </a:r>
              <a:endParaRPr lang="en-US" altLang="zh-CN" sz="2000"/>
            </a:p>
          </p:txBody>
        </p:sp>
        <p:graphicFrame>
          <p:nvGraphicFramePr>
            <p:cNvPr id="7" name="对象 6"/>
            <p:cNvGraphicFramePr/>
            <p:nvPr/>
          </p:nvGraphicFramePr>
          <p:xfrm>
            <a:off x="1907" y="5582"/>
            <a:ext cx="328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8" name="" r:id="rId2" imgW="215900" imgH="294640" progId="Equation.DSMT4">
                    <p:embed/>
                  </p:oleObj>
                </mc:Choice>
                <mc:Fallback>
                  <p:oleObj name="" r:id="rId2" imgW="215900" imgH="294640" progId="Equation.DSMT4">
                    <p:embed/>
                    <p:pic>
                      <p:nvPicPr>
                        <p:cNvPr id="0" name="图片 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907" y="5582"/>
                          <a:ext cx="328" cy="5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/>
            <p:nvPr/>
          </p:nvGraphicFramePr>
          <p:xfrm>
            <a:off x="1815" y="7083"/>
            <a:ext cx="420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9" name="" r:id="rId4" imgW="393065" imgH="379730" progId="Equation.DSMT4">
                    <p:embed/>
                  </p:oleObj>
                </mc:Choice>
                <mc:Fallback>
                  <p:oleObj name="" r:id="rId4" imgW="393065" imgH="379730" progId="Equation.DSMT4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815" y="7083"/>
                          <a:ext cx="420" cy="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/>
            <p:nvPr/>
          </p:nvGraphicFramePr>
          <p:xfrm>
            <a:off x="1907" y="6264"/>
            <a:ext cx="433" cy="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0" name="" r:id="rId6" imgW="342265" imgH="262255" progId="Equation.DSMT4">
                    <p:embed/>
                  </p:oleObj>
                </mc:Choice>
                <mc:Fallback>
                  <p:oleObj name="" r:id="rId6" imgW="342265" imgH="262255" progId="Equation.DSMT4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07" y="6264"/>
                          <a:ext cx="433" cy="4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/>
            <p:nvPr/>
          </p:nvGraphicFramePr>
          <p:xfrm>
            <a:off x="1907" y="5045"/>
            <a:ext cx="467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" name="" r:id="rId8" imgW="219075" imgH="293370" progId="Equation.DSMT4">
                    <p:embed/>
                  </p:oleObj>
                </mc:Choice>
                <mc:Fallback>
                  <p:oleObj name="" r:id="rId8" imgW="219075" imgH="293370" progId="Equation.DSMT4">
                    <p:embed/>
                    <p:pic>
                      <p:nvPicPr>
                        <p:cNvPr id="0" name="图片 1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07" y="5045"/>
                          <a:ext cx="467" cy="4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00835" y="3207385"/>
          <a:ext cx="401955" cy="40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" r:id="rId10" imgW="254000" imgH="254000" progId="Equation.KSEE3">
                  <p:embed/>
                </p:oleObj>
              </mc:Choice>
              <mc:Fallback>
                <p:oleObj name="" r:id="rId10" imgW="254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00835" y="3207385"/>
                        <a:ext cx="401955" cy="40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92580" y="3698240"/>
          <a:ext cx="401955" cy="40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" r:id="rId12" imgW="254000" imgH="254000" progId="Equation.KSEE3">
                  <p:embed/>
                </p:oleObj>
              </mc:Choice>
              <mc:Fallback>
                <p:oleObj name="" r:id="rId12" imgW="254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92580" y="3698240"/>
                        <a:ext cx="401955" cy="40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17165" y="4020185"/>
          <a:ext cx="777240" cy="699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" r:id="rId13" imgW="381000" imgH="342900" progId="Equation.KSEE3">
                  <p:embed/>
                </p:oleObj>
              </mc:Choice>
              <mc:Fallback>
                <p:oleObj name="" r:id="rId13" imgW="381000" imgH="342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7165" y="4020185"/>
                        <a:ext cx="777240" cy="699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391795"/>
            <a:ext cx="10515600" cy="1325563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损失函数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—margin loss + recon loss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9080" y="4234815"/>
            <a:ext cx="4892675" cy="2057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8665" y="5016500"/>
            <a:ext cx="302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重构误差：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047115" y="5415915"/>
            <a:ext cx="3603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作用：正则化</a:t>
            </a:r>
            <a:endParaRPr lang="zh-CN" altLang="en-US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56005" y="5841365"/>
            <a:ext cx="3603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重构网络：</a:t>
            </a:r>
            <a:r>
              <a:rPr lang="en-US" altLang="zh-CN">
                <a:sym typeface="+mn-ea"/>
              </a:rPr>
              <a:t>MLP</a:t>
            </a:r>
            <a:endParaRPr lang="en-US" altLang="zh-CN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5845" y="6275070"/>
            <a:ext cx="6133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重构误差计算方式：和方差（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um of square error，</a:t>
            </a:r>
            <a:r>
              <a:rPr lang="en-US" altLang="zh-CN">
                <a:sym typeface="+mn-ea"/>
              </a:rPr>
              <a:t>SSE)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678" y="2089418"/>
            <a:ext cx="10891278" cy="299857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92455" y="141732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1.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分类精度与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dynamic routing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算法的效果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2005" y="5210175"/>
            <a:ext cx="7259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最优：在使用重构网络的情况下，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次</a:t>
            </a:r>
            <a:r>
              <a:rPr lang="en-US" altLang="zh-CN">
                <a:sym typeface="+mn-ea"/>
              </a:rPr>
              <a:t>routing</a:t>
            </a:r>
            <a:r>
              <a:rPr lang="zh-CN" altLang="en-US">
                <a:sym typeface="+mn-ea"/>
              </a:rPr>
              <a:t>迭代，</a:t>
            </a:r>
            <a:r>
              <a:rPr lang="en-US" altLang="zh-CN">
                <a:sym typeface="+mn-ea"/>
              </a:rPr>
              <a:t>test error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0.25%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routing_tri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1125" y="1771650"/>
            <a:ext cx="7922895" cy="4817745"/>
          </a:xfrm>
          <a:prstGeom prst="rect">
            <a:avLst/>
          </a:prstGeom>
        </p:spPr>
      </p:pic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92455" y="141732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1.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分类精度与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dynamic routing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算法的效果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75285" y="2059940"/>
            <a:ext cx="2252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我的实验结果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7480" y="2568575"/>
            <a:ext cx="1337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实验条件</a:t>
            </a:r>
            <a:endParaRPr lang="en-US" altLang="zh-CN">
              <a:sym typeface="+mn-ea"/>
            </a:endParaRPr>
          </a:p>
        </p:txBody>
      </p:sp>
      <p:graphicFrame>
        <p:nvGraphicFramePr>
          <p:cNvPr id="19" name="表格 18"/>
          <p:cNvGraphicFramePr/>
          <p:nvPr/>
        </p:nvGraphicFramePr>
        <p:xfrm>
          <a:off x="426085" y="2936875"/>
          <a:ext cx="3340100" cy="83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/>
                <a:gridCol w="866775"/>
                <a:gridCol w="1147445"/>
              </a:tblGrid>
              <a:tr h="3854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batch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epoch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GPU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1080ti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52220" y="4384675"/>
            <a:ext cx="1786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最优的</a:t>
            </a:r>
            <a:r>
              <a:rPr lang="zh-CN" altLang="en-US">
                <a:sym typeface="+mn-ea"/>
              </a:rPr>
              <a:t>实验结果</a:t>
            </a:r>
            <a:endParaRPr lang="zh-CN" altLang="en-US"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91135" y="4752975"/>
          <a:ext cx="3916680" cy="83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/>
                <a:gridCol w="839470"/>
                <a:gridCol w="850900"/>
                <a:gridCol w="867410"/>
              </a:tblGrid>
              <a:tr h="3854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迭代次数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test acc(%)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99.57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99.56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/>
                        <a:t>99.51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目录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论文解读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capsule概念提出的背景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capsule模型与传统神经元的比较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参数更新算法routing-by-agreement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capsNet模型与卷积/全连接神经网络的比较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讨论：论文的贡献及可改进之处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核心算法的代码剖析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605" y="1878965"/>
            <a:ext cx="9154160" cy="363855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92455" y="142621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2.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重构和预测效果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17" name="曲线连接符 16"/>
          <p:cNvCxnSpPr>
            <a:stCxn id="19" idx="0"/>
          </p:cNvCxnSpPr>
          <p:nvPr/>
        </p:nvCxnSpPr>
        <p:spPr>
          <a:xfrm rot="16200000" flipV="1">
            <a:off x="8035290" y="5795010"/>
            <a:ext cx="772795" cy="3810"/>
          </a:xfrm>
          <a:prstGeom prst="curvedConnector3">
            <a:avLst>
              <a:gd name="adj1" fmla="val 50000"/>
            </a:avLst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7827645" y="6183630"/>
            <a:ext cx="119189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预测错误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流程图: 联系 1"/>
          <p:cNvSpPr/>
          <p:nvPr/>
        </p:nvSpPr>
        <p:spPr>
          <a:xfrm>
            <a:off x="9136380" y="6170295"/>
            <a:ext cx="166052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预测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重构错误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" name="曲线连接符 2"/>
          <p:cNvCxnSpPr/>
          <p:nvPr/>
        </p:nvCxnSpPr>
        <p:spPr>
          <a:xfrm rot="16200000" flipV="1">
            <a:off x="9410700" y="5645785"/>
            <a:ext cx="765810" cy="309880"/>
          </a:xfrm>
          <a:prstGeom prst="curvedConnector3">
            <a:avLst>
              <a:gd name="adj1" fmla="val 49917"/>
            </a:avLst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联系 3"/>
          <p:cNvSpPr/>
          <p:nvPr/>
        </p:nvSpPr>
        <p:spPr>
          <a:xfrm>
            <a:off x="2516505" y="6037580"/>
            <a:ext cx="3827145" cy="62039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不仅预测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重构正确，还自带去噪功能！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曲线连接符 4"/>
          <p:cNvCxnSpPr>
            <a:stCxn id="4" idx="0"/>
            <a:endCxn id="42" idx="2"/>
          </p:cNvCxnSpPr>
          <p:nvPr/>
        </p:nvCxnSpPr>
        <p:spPr>
          <a:xfrm rot="16200000">
            <a:off x="4949190" y="4998085"/>
            <a:ext cx="520065" cy="1558290"/>
          </a:xfrm>
          <a:prstGeom prst="curvedConnector3">
            <a:avLst>
              <a:gd name="adj1" fmla="val 50000"/>
            </a:avLst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" grpId="0" bldLvl="0" animBg="1"/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1903095"/>
            <a:ext cx="11064875" cy="4408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2621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3. capsule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输出向量的各个维度具有独立的表征含义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2455" y="142621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4.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像素分割能力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655" y="1292860"/>
            <a:ext cx="8600607" cy="5029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200640" y="6059170"/>
            <a:ext cx="1191260" cy="758190"/>
            <a:chOff x="16240" y="9542"/>
            <a:chExt cx="1876" cy="1194"/>
          </a:xfrm>
        </p:grpSpPr>
        <p:sp>
          <p:nvSpPr>
            <p:cNvPr id="19" name="流程图: 联系 18"/>
            <p:cNvSpPr/>
            <p:nvPr/>
          </p:nvSpPr>
          <p:spPr>
            <a:xfrm>
              <a:off x="16240" y="9968"/>
              <a:ext cx="1877" cy="768"/>
            </a:xfrm>
            <a:prstGeom prst="flowChartConnector">
              <a:avLst/>
            </a:prstGeom>
            <a:noFill/>
            <a:ln w="12700" cmpd="sng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分类错误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曲线连接符 16"/>
            <p:cNvCxnSpPr>
              <a:stCxn id="19" idx="0"/>
            </p:cNvCxnSpPr>
            <p:nvPr/>
          </p:nvCxnSpPr>
          <p:spPr>
            <a:xfrm rot="16200000" flipV="1">
              <a:off x="16962" y="9752"/>
              <a:ext cx="426" cy="7"/>
            </a:xfrm>
            <a:prstGeom prst="curvedConnector3">
              <a:avLst>
                <a:gd name="adj1" fmla="val 49883"/>
              </a:avLst>
            </a:prstGeom>
            <a:ln w="12700" cmpd="sng">
              <a:solidFill>
                <a:srgbClr val="C0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圆角矩形 6"/>
          <p:cNvSpPr/>
          <p:nvPr/>
        </p:nvSpPr>
        <p:spPr>
          <a:xfrm>
            <a:off x="4697730" y="6322060"/>
            <a:ext cx="5038090" cy="49530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not just finding the best fit for all the digits in the image including the ones that do not exist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曲线连接符 8"/>
          <p:cNvCxnSpPr>
            <a:stCxn id="7" idx="0"/>
          </p:cNvCxnSpPr>
          <p:nvPr/>
        </p:nvCxnSpPr>
        <p:spPr>
          <a:xfrm rot="16200000">
            <a:off x="7756525" y="5627370"/>
            <a:ext cx="154940" cy="1234440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06070" y="3484245"/>
            <a:ext cx="27165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一定程度上解决了CNN难以识别重叠图像的问题！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目录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论文解读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capsule概念提出的背景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capsule模型与传统神经元的比较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参数更新算法routing-by-agreement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capsNet模型与卷积/全连接神经网络的比较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b="1" u="sng" dirty="0">
                <a:solidFill>
                  <a:schemeClr val="accent5">
                    <a:lumMod val="50000"/>
                  </a:schemeClr>
                </a:solidFill>
              </a:rPr>
              <a:t>讨论：论文的贡献及可改进之处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核心算法的代码剖析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817245"/>
            <a:ext cx="10515600" cy="2289175"/>
          </a:xfrm>
        </p:spPr>
        <p:txBody>
          <a:bodyPr>
            <a:normAutofit fontScale="80000"/>
          </a:bodyPr>
          <a:lstStyle/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贡献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capsule概念：a) 神经元从scalar in , scalar out到vector in, vector out的转变，向量输出相比标量输出具有更大的表示空间；b) 对实体概念的封装，更接近客观世界的抽象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routing-by-agreement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：dynamic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routing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、自底向上的选择性激活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挖得一手好坑：不管是计算方法还是计算效率上均有改进空间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内容占位符 4"/>
          <p:cNvSpPr>
            <a:spLocks noGrp="1"/>
          </p:cNvSpPr>
          <p:nvPr/>
        </p:nvSpPr>
        <p:spPr>
          <a:xfrm>
            <a:off x="829310" y="3077210"/>
            <a:ext cx="105156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可能的改进点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squash函数：满足非线性、把向量压缩至L2范数在[0,1]间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dirty="0">
                <a:solidFill>
                  <a:schemeClr val="accent5">
                    <a:lumMod val="50000"/>
                  </a:schemeClr>
                </a:solidFill>
              </a:rPr>
              <a:t>Routing过程：</a:t>
            </a:r>
            <a:r>
              <a:rPr lang="zh-CN" dirty="0">
                <a:solidFill>
                  <a:schemeClr val="accent5">
                    <a:lumMod val="50000"/>
                  </a:schemeClr>
                </a:solidFill>
              </a:rPr>
              <a:t>其他实现方法，如聚类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Capsule版卷积层：解决参数过多问题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...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内容占位符 4"/>
          <p:cNvSpPr>
            <a:spLocks noGrp="1"/>
          </p:cNvSpPr>
          <p:nvPr/>
        </p:nvSpPr>
        <p:spPr>
          <a:xfrm>
            <a:off x="796290" y="5065395"/>
            <a:ext cx="7967345" cy="17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可能的适用场景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表征学习方向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GAN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r>
              <a:rPr dirty="0">
                <a:solidFill>
                  <a:schemeClr val="accent5">
                    <a:lumMod val="50000"/>
                  </a:schemeClr>
                </a:solidFill>
              </a:rPr>
              <a:t>视频处理等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30000"/>
              </a:lnSpc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500" y="6453505"/>
            <a:ext cx="36728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注：本页内容纯粹个人意见，尽供参考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目录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论文解读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capsule概念提出的背景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capsule模型与传统神经元的比较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参数更新算法routing-by-agreement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capsNet模型与卷积/全连接神经网络的比较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实验解读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讨论：论文的贡献及可改进之处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b="1" u="sng" dirty="0">
                <a:solidFill>
                  <a:schemeClr val="accent5">
                    <a:lumMod val="50000"/>
                  </a:schemeClr>
                </a:solidFill>
              </a:rPr>
              <a:t>核心算法的代码剖析</a:t>
            </a:r>
            <a:endParaRPr lang="zh-CN" alt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617980" y="207645"/>
            <a:ext cx="6106795" cy="528955"/>
          </a:xfrm>
        </p:spPr>
        <p:txBody>
          <a:bodyPr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https://github.com/naturomics/CapsNet-Tensorflow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610" y="839470"/>
            <a:ext cx="8431530" cy="5962015"/>
          </a:xfrm>
          <a:prstGeom prst="rect">
            <a:avLst/>
          </a:prstGeom>
        </p:spPr>
      </p:pic>
      <p:sp>
        <p:nvSpPr>
          <p:cNvPr id="11" name="流程图: 联系 10"/>
          <p:cNvSpPr/>
          <p:nvPr/>
        </p:nvSpPr>
        <p:spPr>
          <a:xfrm>
            <a:off x="1989455" y="3140075"/>
            <a:ext cx="953135" cy="615950"/>
          </a:xfrm>
          <a:prstGeom prst="flowChartConnector">
            <a:avLst/>
          </a:prstGeom>
          <a:noFill/>
          <a:ln w="1905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5" y="285750"/>
            <a:ext cx="4537710" cy="372745"/>
          </a:xfrm>
          <a:prstGeom prst="rect">
            <a:avLst/>
          </a:prstGeom>
        </p:spPr>
      </p:pic>
      <p:sp>
        <p:nvSpPr>
          <p:cNvPr id="3" name="流程图: 联系 2"/>
          <p:cNvSpPr/>
          <p:nvPr/>
        </p:nvSpPr>
        <p:spPr>
          <a:xfrm>
            <a:off x="9839960" y="164465"/>
            <a:ext cx="953135" cy="615950"/>
          </a:xfrm>
          <a:prstGeom prst="flowChartConnector">
            <a:avLst/>
          </a:prstGeom>
          <a:noFill/>
          <a:ln w="1905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697355" y="671830"/>
            <a:ext cx="5695950" cy="0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4645" y="124460"/>
            <a:ext cx="6425565" cy="2178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4954270"/>
            <a:ext cx="10353675" cy="1070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" y="3476625"/>
            <a:ext cx="10003790" cy="962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1663700"/>
            <a:ext cx="6761480" cy="156908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0695" y="822325"/>
            <a:ext cx="4759325" cy="528955"/>
          </a:xfrm>
        </p:spPr>
        <p:txBody>
          <a:bodyPr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建立CapsNet主结构（capsNet.py）：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3402965" y="1524635"/>
            <a:ext cx="1646555" cy="54229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3353435" y="3334385"/>
            <a:ext cx="2209165" cy="60960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联系 9"/>
          <p:cNvSpPr/>
          <p:nvPr/>
        </p:nvSpPr>
        <p:spPr>
          <a:xfrm>
            <a:off x="3532505" y="4804410"/>
            <a:ext cx="2158365" cy="57531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0695" y="822325"/>
            <a:ext cx="4759325" cy="528955"/>
          </a:xfrm>
        </p:spPr>
        <p:txBody>
          <a:bodyPr>
            <a:normAutofit/>
          </a:bodyPr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2. PrimaryCa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ps层（caps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Layer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.py）：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441450"/>
            <a:ext cx="10473055" cy="1145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" y="2438400"/>
            <a:ext cx="10183495" cy="46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929890"/>
            <a:ext cx="3799840" cy="485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" y="3423920"/>
            <a:ext cx="2204085" cy="3644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81520" y="1226185"/>
            <a:ext cx="469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32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9014460" y="1226185"/>
            <a:ext cx="469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8</a:t>
            </a:r>
            <a:endParaRPr lang="en-US" altLang="zh-CN" sz="1600"/>
          </a:p>
        </p:txBody>
      </p:sp>
      <p:sp>
        <p:nvSpPr>
          <p:cNvPr id="15" name="文本框 14"/>
          <p:cNvSpPr txBox="1"/>
          <p:nvPr/>
        </p:nvSpPr>
        <p:spPr>
          <a:xfrm>
            <a:off x="6580505" y="1685925"/>
            <a:ext cx="368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9</a:t>
            </a:r>
            <a:endParaRPr lang="en-US" altLang="zh-CN" sz="1600"/>
          </a:p>
        </p:txBody>
      </p:sp>
      <p:sp>
        <p:nvSpPr>
          <p:cNvPr id="16" name="文本框 15"/>
          <p:cNvSpPr txBox="1"/>
          <p:nvPr/>
        </p:nvSpPr>
        <p:spPr>
          <a:xfrm>
            <a:off x="8145780" y="1665605"/>
            <a:ext cx="36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2</a:t>
            </a:r>
            <a:endParaRPr lang="en-US" altLang="zh-CN" sz="1600"/>
          </a:p>
        </p:txBody>
      </p:sp>
      <p:cxnSp>
        <p:nvCxnSpPr>
          <p:cNvPr id="17" name="曲线连接符 16"/>
          <p:cNvCxnSpPr>
            <a:stCxn id="19" idx="6"/>
          </p:cNvCxnSpPr>
          <p:nvPr/>
        </p:nvCxnSpPr>
        <p:spPr>
          <a:xfrm>
            <a:off x="3356610" y="3175000"/>
            <a:ext cx="520700" cy="766445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联系 17"/>
          <p:cNvSpPr/>
          <p:nvPr/>
        </p:nvSpPr>
        <p:spPr>
          <a:xfrm>
            <a:off x="4242435" y="1379855"/>
            <a:ext cx="1200150" cy="45148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2164715" y="2931160"/>
            <a:ext cx="119189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5" y="4775200"/>
            <a:ext cx="2087880" cy="6629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045" y="4964430"/>
            <a:ext cx="373380" cy="3200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138045" y="4189730"/>
            <a:ext cx="9626600" cy="2018030"/>
            <a:chOff x="3367" y="6598"/>
            <a:chExt cx="15160" cy="31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7" y="6598"/>
              <a:ext cx="3727" cy="5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23" y="7306"/>
              <a:ext cx="14304" cy="2470"/>
            </a:xfrm>
            <a:prstGeom prst="rect">
              <a:avLst/>
            </a:prstGeom>
          </p:spPr>
        </p:pic>
      </p:grpSp>
      <p:sp>
        <p:nvSpPr>
          <p:cNvPr id="8" name="流程图: 联系 7"/>
          <p:cNvSpPr/>
          <p:nvPr/>
        </p:nvSpPr>
        <p:spPr>
          <a:xfrm>
            <a:off x="2725420" y="2420620"/>
            <a:ext cx="1191895" cy="48768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220" y="2340610"/>
            <a:ext cx="10500995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1554480"/>
            <a:ext cx="8268335" cy="32004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0695" y="822325"/>
            <a:ext cx="4759325" cy="528955"/>
          </a:xfrm>
        </p:spPr>
        <p:txBody>
          <a:bodyPr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3. Digit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Caps层（capsLayer.py）：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1849755" y="1571625"/>
            <a:ext cx="1549400" cy="28511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/>
        </p:nvSpPr>
        <p:spPr>
          <a:xfrm>
            <a:off x="2053590" y="2600960"/>
            <a:ext cx="1026160" cy="34925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endCxn id="15" idx="0"/>
          </p:cNvCxnSpPr>
          <p:nvPr/>
        </p:nvCxnSpPr>
        <p:spPr>
          <a:xfrm rot="10800000" flipV="1">
            <a:off x="1939290" y="2949575"/>
            <a:ext cx="625475" cy="573405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2035810"/>
            <a:ext cx="3276600" cy="30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010" y="241935"/>
            <a:ext cx="6652895" cy="96012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68020" y="3523615"/>
            <a:ext cx="8480425" cy="2734945"/>
            <a:chOff x="861" y="2128"/>
            <a:chExt cx="12726" cy="361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" y="2128"/>
              <a:ext cx="3816" cy="48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5" y="2608"/>
              <a:ext cx="12073" cy="93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5" y="3739"/>
              <a:ext cx="6085" cy="51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5" y="4459"/>
              <a:ext cx="6685" cy="49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0" y="5248"/>
              <a:ext cx="6781" cy="492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5389880"/>
            <a:ext cx="1821815" cy="520700"/>
          </a:xfrm>
          <a:prstGeom prst="rect">
            <a:avLst/>
          </a:prstGeom>
        </p:spPr>
      </p:pic>
      <p:sp>
        <p:nvSpPr>
          <p:cNvPr id="22" name="流程图: 联系 21"/>
          <p:cNvSpPr/>
          <p:nvPr/>
        </p:nvSpPr>
        <p:spPr>
          <a:xfrm flipV="1">
            <a:off x="1790700" y="5800725"/>
            <a:ext cx="1158240" cy="529590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曲线连接符 22"/>
          <p:cNvCxnSpPr>
            <a:stCxn id="22" idx="4"/>
            <a:endCxn id="21" idx="1"/>
          </p:cNvCxnSpPr>
          <p:nvPr/>
        </p:nvCxnSpPr>
        <p:spPr>
          <a:xfrm rot="16200000">
            <a:off x="4681538" y="3338513"/>
            <a:ext cx="150495" cy="4773930"/>
          </a:xfrm>
          <a:prstGeom prst="curvedConnector2">
            <a:avLst/>
          </a:prstGeom>
          <a:ln w="12700" cmpd="sng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2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4790" y="2183130"/>
            <a:ext cx="3619500" cy="21767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capsule概念提出的背景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18820" y="1545590"/>
            <a:ext cx="10515600" cy="4351338"/>
          </a:xfrm>
        </p:spPr>
        <p:txBody>
          <a:bodyPr>
            <a:normAutofit lnSpcReduction="20000"/>
          </a:bodyPr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卷积神经网络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: CNN/Pooling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虽好，可不要沉迷哦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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2364740"/>
            <a:ext cx="7084060" cy="36188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9670" y="6442710"/>
            <a:ext cx="56368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from Hinton</a:t>
            </a:r>
            <a:r>
              <a:rPr lang="zh-CN" altLang="en-US" sz="1600"/>
              <a:t>：What is wrong with convolutional neural nets?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7367270" y="6442710"/>
            <a:ext cx="43389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https://kndrck.co/posts/capsule_networks_explained</a:t>
            </a:r>
            <a:endParaRPr lang="zh-CN" altLang="en-US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85" y="4294505"/>
            <a:ext cx="3422015" cy="2097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68460" y="2867660"/>
            <a:ext cx="748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CNN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91525" y="5038090"/>
            <a:ext cx="2842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We want capsule do this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442325" y="4039870"/>
            <a:ext cx="475615" cy="237490"/>
          </a:xfrm>
          <a:prstGeom prst="ellipse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475345" y="6083935"/>
            <a:ext cx="475615" cy="237490"/>
          </a:xfrm>
          <a:prstGeom prst="ellipse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  <p:bldP spid="14" grpId="0" animBg="1"/>
      <p:bldP spid="1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7485" y="4845050"/>
            <a:ext cx="1668780" cy="3200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15" y="4615815"/>
            <a:ext cx="1036320" cy="289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3550285"/>
            <a:ext cx="1013460" cy="327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65325"/>
            <a:ext cx="4846955" cy="112776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0695" y="822325"/>
            <a:ext cx="4759325" cy="528955"/>
          </a:xfrm>
        </p:spPr>
        <p:txBody>
          <a:bodyPr/>
          <a:p>
            <a:pPr marL="0" lv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routing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</a:rPr>
              <a:t>算法：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85" y="5229860"/>
            <a:ext cx="996950" cy="344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485" y="5526405"/>
            <a:ext cx="5304790" cy="5645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485" y="6123305"/>
            <a:ext cx="1961515" cy="3035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820" y="131445"/>
            <a:ext cx="8733155" cy="1790700"/>
          </a:xfrm>
          <a:prstGeom prst="rect">
            <a:avLst/>
          </a:prstGeom>
        </p:spPr>
      </p:pic>
      <p:sp>
        <p:nvSpPr>
          <p:cNvPr id="15" name="流程图: 联系 14"/>
          <p:cNvSpPr/>
          <p:nvPr/>
        </p:nvSpPr>
        <p:spPr>
          <a:xfrm>
            <a:off x="480695" y="197929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1310005" y="357568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1299210" y="4632325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1287145" y="5276850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05" y="1332230"/>
            <a:ext cx="244602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975" y="3169285"/>
            <a:ext cx="3162300" cy="3352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975" y="3825240"/>
            <a:ext cx="2903220" cy="3276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7485" y="4214495"/>
            <a:ext cx="4572635" cy="3124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 rot="5400000">
            <a:off x="1021080" y="1549400"/>
            <a:ext cx="39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...</a:t>
            </a:r>
            <a:endParaRPr lang="en-US" altLang="zh-CN" sz="2400"/>
          </a:p>
        </p:txBody>
      </p:sp>
      <p:sp>
        <p:nvSpPr>
          <p:cNvPr id="16" name="流程图: 联系 15"/>
          <p:cNvSpPr/>
          <p:nvPr/>
        </p:nvSpPr>
        <p:spPr>
          <a:xfrm>
            <a:off x="1152525" y="2843530"/>
            <a:ext cx="1311910" cy="249555"/>
          </a:xfrm>
          <a:prstGeom prst="flowChartConnector">
            <a:avLst/>
          </a:prstGeom>
          <a:noFill/>
          <a:ln w="12700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6474460"/>
            <a:ext cx="1112520" cy="25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8480" y="2932430"/>
            <a:ext cx="6042025" cy="132588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zh-CN" altLang="en-US" sz="6600" b="1" i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问答环节</a:t>
            </a:r>
            <a:endParaRPr lang="zh-CN" altLang="en-US" sz="6600" b="1" i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8480" y="2932430"/>
            <a:ext cx="6042025" cy="132588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b="1" i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altLang="zh-CN" sz="6600" b="1" i="1" dirty="0">
              <a:solidFill>
                <a:schemeClr val="accent5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63340" y="2642870"/>
            <a:ext cx="4464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欢迎大家到</a:t>
            </a:r>
            <a:r>
              <a:rPr lang="zh-CN" altLang="en-US">
                <a:hlinkClick r:id="rId1" action="ppaction://hlinkfile"/>
              </a:rPr>
              <a:t>mooc.ai</a:t>
            </a:r>
            <a:r>
              <a:rPr lang="zh-CN" altLang="en-US"/>
              <a:t>网的社区</a:t>
            </a:r>
            <a:r>
              <a:rPr lang="zh-CN" altLang="en-US"/>
              <a:t>进行交流学习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capsule模型与传统神经元的比较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的计算公式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论文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Sec. 2)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：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70000"/>
              </a:lnSpc>
              <a:buAutoNum type="arabicPeriod"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squashing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函数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(Eq. 1)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：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公式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：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AutoNum type="arabicPeriod"/>
            </a:pP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920" y="5025390"/>
            <a:ext cx="7795895" cy="13798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85" y="3153410"/>
            <a:ext cx="4049395" cy="125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7117715" y="3887470"/>
            <a:ext cx="4892675" cy="2242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82880" y="3896360"/>
            <a:ext cx="6934835" cy="2242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89" name="组合 30"/>
          <p:cNvGrpSpPr/>
          <p:nvPr/>
        </p:nvGrpSpPr>
        <p:grpSpPr>
          <a:xfrm>
            <a:off x="2499175" y="3976485"/>
            <a:ext cx="3583952" cy="1949453"/>
            <a:chOff x="13360" y="7621"/>
            <a:chExt cx="5642" cy="2817"/>
          </a:xfrm>
        </p:grpSpPr>
        <p:sp>
          <p:nvSpPr>
            <p:cNvPr id="32" name="椭圆 31"/>
            <p:cNvSpPr/>
            <p:nvPr/>
          </p:nvSpPr>
          <p:spPr>
            <a:xfrm>
              <a:off x="16053" y="8423"/>
              <a:ext cx="1769" cy="1360"/>
            </a:xfrm>
            <a:prstGeom prst="ellipse">
              <a:avLst/>
            </a:prstGeom>
            <a:noFill/>
            <a:ln w="28575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+mn-cs"/>
                </a:defRPr>
              </a:lvl5pPr>
            </a:lstStyle>
            <a:p>
              <a:pPr lvl="0" algn="ctr" fontAlgn="base"/>
              <a:endParaRPr lang="zh-CN" altLang="en-US" strike="noStrike" noProof="1">
                <a:latin typeface="Arial" panose="020B0604020202020204" pitchFamily="34" charset="0"/>
              </a:endParaRPr>
            </a:p>
          </p:txBody>
        </p:sp>
        <p:cxnSp>
          <p:nvCxnSpPr>
            <p:cNvPr id="33" name="直接箭头连接符 32"/>
            <p:cNvCxnSpPr>
              <a:endCxn id="32" idx="2"/>
            </p:cNvCxnSpPr>
            <p:nvPr/>
          </p:nvCxnSpPr>
          <p:spPr>
            <a:xfrm>
              <a:off x="13517" y="7974"/>
              <a:ext cx="2536" cy="112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endCxn id="32" idx="2"/>
            </p:cNvCxnSpPr>
            <p:nvPr/>
          </p:nvCxnSpPr>
          <p:spPr>
            <a:xfrm flipV="1">
              <a:off x="13425" y="9103"/>
              <a:ext cx="2628" cy="61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endCxn id="32" idx="2"/>
            </p:cNvCxnSpPr>
            <p:nvPr/>
          </p:nvCxnSpPr>
          <p:spPr>
            <a:xfrm>
              <a:off x="13360" y="8894"/>
              <a:ext cx="2693" cy="208"/>
            </a:xfrm>
            <a:prstGeom prst="straightConnector1">
              <a:avLst/>
            </a:prstGeom>
            <a:ln w="158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2" idx="2"/>
            </p:cNvCxnSpPr>
            <p:nvPr/>
          </p:nvCxnSpPr>
          <p:spPr>
            <a:xfrm flipV="1">
              <a:off x="13497" y="9103"/>
              <a:ext cx="2556" cy="133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2" idx="6"/>
              <a:endCxn id="32" idx="2"/>
            </p:cNvCxnSpPr>
            <p:nvPr/>
          </p:nvCxnSpPr>
          <p:spPr>
            <a:xfrm>
              <a:off x="17822" y="9103"/>
              <a:ext cx="1180" cy="3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6638" y="8423"/>
              <a:ext cx="0" cy="1360"/>
            </a:xfrm>
            <a:prstGeom prst="line">
              <a:avLst/>
            </a:prstGeom>
            <a:ln w="12700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297" name="对象 2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6899" y="9780"/>
            <a:ext cx="144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" r:id="rId1" imgW="914400" imgH="215900" progId="Equation.KSEE3">
                    <p:embed/>
                  </p:oleObj>
                </mc:Choice>
                <mc:Fallback>
                  <p:oleObj name="" r:id="rId1" imgW="914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899" y="9780"/>
                          <a:ext cx="1440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8" name="文本框 21"/>
            <p:cNvSpPr txBox="1"/>
            <p:nvPr/>
          </p:nvSpPr>
          <p:spPr>
            <a:xfrm>
              <a:off x="16218" y="8789"/>
              <a:ext cx="462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endParaRPr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300" name="文本框 8"/>
            <p:cNvSpPr txBox="1"/>
            <p:nvPr/>
          </p:nvSpPr>
          <p:spPr>
            <a:xfrm>
              <a:off x="14445" y="7621"/>
              <a:ext cx="750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endParaRPr lang="en-US" altLang="zh-CN" sz="1600" baseline="-25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304" name="文本框 58"/>
          <p:cNvSpPr txBox="1"/>
          <p:nvPr/>
        </p:nvSpPr>
        <p:spPr>
          <a:xfrm>
            <a:off x="2835275" y="5266690"/>
            <a:ext cx="541338" cy="5207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2563" y="135890"/>
          <a:ext cx="1182751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70"/>
                <a:gridCol w="1765935"/>
                <a:gridCol w="4027170"/>
                <a:gridCol w="4890135"/>
              </a:tblGrid>
              <a:tr h="452755">
                <a:tc gridSpan="4">
                  <a:txBody>
                    <a:bodyPr/>
                    <a:lstStyle/>
                    <a:p>
                      <a:pPr algn="r">
                        <a:buNone/>
                      </a:pP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3845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来自浅层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neuron/capsule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的输入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vector(    )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scalar(    )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731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操作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仿射变换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—</a:t>
                      </a:r>
                      <a:endParaRPr lang="en-US" altLang="zh-CN" sz="1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9179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加权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22580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求和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761365"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非线性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激活函数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90220"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输出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vector(    )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scalar(   )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63" name="对象 73"/>
          <p:cNvGraphicFramePr/>
          <p:nvPr/>
        </p:nvGraphicFramePr>
        <p:xfrm>
          <a:off x="4220845" y="1354455"/>
          <a:ext cx="148653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3" imgW="660400" imgH="241300" progId="Equation.KSEE3">
                  <p:embed/>
                </p:oleObj>
              </mc:Choice>
              <mc:Fallback>
                <p:oleObj name="" r:id="rId3" imgW="660400" imgH="2413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0845" y="1354455"/>
                        <a:ext cx="148653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4" name="对象 75"/>
          <p:cNvGraphicFramePr/>
          <p:nvPr/>
        </p:nvGraphicFramePr>
        <p:xfrm>
          <a:off x="4192270" y="2019935"/>
          <a:ext cx="1553845" cy="60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5" imgW="825500" imgH="342900" progId="Equation.KSEE3">
                  <p:embed/>
                </p:oleObj>
              </mc:Choice>
              <mc:Fallback>
                <p:oleObj name="" r:id="rId5" imgW="825500" imgH="3429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270" y="2019935"/>
                        <a:ext cx="1553845" cy="6019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5" name="对象 77"/>
          <p:cNvGraphicFramePr/>
          <p:nvPr/>
        </p:nvGraphicFramePr>
        <p:xfrm>
          <a:off x="4072890" y="2713038"/>
          <a:ext cx="178308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7" imgW="1104900" imgH="584200" progId="Equation.KSEE3">
                  <p:embed/>
                </p:oleObj>
              </mc:Choice>
              <mc:Fallback>
                <p:oleObj name="" r:id="rId7" imgW="1104900" imgH="5842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72890" y="2713038"/>
                        <a:ext cx="1783080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6" name="对象 80"/>
          <p:cNvGraphicFramePr/>
          <p:nvPr/>
        </p:nvGraphicFramePr>
        <p:xfrm>
          <a:off x="5268595" y="3506788"/>
          <a:ext cx="28321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9" imgW="165100" imgH="241300" progId="Equation.KSEE3">
                  <p:embed/>
                </p:oleObj>
              </mc:Choice>
              <mc:Fallback>
                <p:oleObj name="" r:id="rId9" imgW="165100" imgH="2413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8595" y="3506788"/>
                        <a:ext cx="28321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7" name="对象 84"/>
          <p:cNvGraphicFramePr/>
          <p:nvPr/>
        </p:nvGraphicFramePr>
        <p:xfrm>
          <a:off x="8499793" y="1967865"/>
          <a:ext cx="2038985" cy="59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11" imgW="1130300" imgH="304800" progId="Equation.KSEE3">
                  <p:embed/>
                </p:oleObj>
              </mc:Choice>
              <mc:Fallback>
                <p:oleObj name="" r:id="rId11" imgW="1130300" imgH="3048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99793" y="1967865"/>
                        <a:ext cx="2038985" cy="598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8" name="对象 89"/>
          <p:cNvGraphicFramePr/>
          <p:nvPr/>
        </p:nvGraphicFramePr>
        <p:xfrm>
          <a:off x="8693468" y="2786380"/>
          <a:ext cx="177101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13" imgW="990600" imgH="241300" progId="Equation.KSEE3">
                  <p:embed/>
                </p:oleObj>
              </mc:Choice>
              <mc:Fallback>
                <p:oleObj name="" r:id="rId13" imgW="990600" imgH="2413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693468" y="2786380"/>
                        <a:ext cx="1771015" cy="44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9" name="对象 92"/>
          <p:cNvGraphicFramePr/>
          <p:nvPr/>
        </p:nvGraphicFramePr>
        <p:xfrm>
          <a:off x="9758045" y="3545205"/>
          <a:ext cx="203200" cy="262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15" imgW="127000" imgH="177165" progId="Equation.KSEE3">
                  <p:embed/>
                </p:oleObj>
              </mc:Choice>
              <mc:Fallback>
                <p:oleObj name="" r:id="rId15" imgW="127000" imgH="177165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758045" y="3545205"/>
                        <a:ext cx="203200" cy="2628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793433" y="3902075"/>
          <a:ext cx="1767840" cy="221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17" imgW="825500" imgH="990600" progId="Equation.KSEE3">
                  <p:embed/>
                </p:oleObj>
              </mc:Choice>
              <mc:Fallback>
                <p:oleObj name="" r:id="rId17" imgW="825500" imgH="99060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3433" y="3902075"/>
                        <a:ext cx="1767840" cy="221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80715" y="4531360"/>
          <a:ext cx="195580" cy="4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9" imgW="179705" imgH="266065" progId="Equation.KSEE3">
                  <p:embed/>
                </p:oleObj>
              </mc:Choice>
              <mc:Fallback>
                <p:oleObj name="" r:id="rId19" imgW="179705" imgH="266065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80715" y="4531360"/>
                        <a:ext cx="195580" cy="410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3170555" y="4857750"/>
          <a:ext cx="195580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21" imgW="324485" imgH="311150" progId="Equation.KSEE3">
                  <p:embed/>
                </p:oleObj>
              </mc:Choice>
              <mc:Fallback>
                <p:oleObj name="" r:id="rId21" imgW="324485" imgH="31115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70555" y="4857750"/>
                        <a:ext cx="195580" cy="40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3151505" y="5292725"/>
          <a:ext cx="302895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" r:id="rId23" imgW="127000" imgH="177165" progId="Equation.KSEE3">
                  <p:embed/>
                </p:oleObj>
              </mc:Choice>
              <mc:Fallback>
                <p:oleObj name="" r:id="rId23" imgW="127000" imgH="177165" progId="Equation.KSEE3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51505" y="5292725"/>
                        <a:ext cx="302895" cy="25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/>
          <p:nvPr/>
        </p:nvGraphicFramePr>
        <p:xfrm>
          <a:off x="6094095" y="4786630"/>
          <a:ext cx="433705" cy="4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25" imgW="165100" imgH="241300" progId="Equation.KSEE3">
                  <p:embed/>
                </p:oleObj>
              </mc:Choice>
              <mc:Fallback>
                <p:oleObj name="" r:id="rId25" imgW="165100" imgH="241300" progId="Equation.KSEE3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94095" y="4786630"/>
                        <a:ext cx="433705" cy="48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/>
          <p:nvPr/>
        </p:nvGraphicFramePr>
        <p:xfrm>
          <a:off x="4587558" y="4892993"/>
          <a:ext cx="750570" cy="240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27" imgW="634365" imgH="203200" progId="Equation.KSEE3">
                  <p:embed/>
                </p:oleObj>
              </mc:Choice>
              <mc:Fallback>
                <p:oleObj name="" r:id="rId27" imgW="634365" imgH="203200" progId="Equation.KSEE3">
                  <p:embed/>
                  <p:pic>
                    <p:nvPicPr>
                      <p:cNvPr id="0" name="图片 4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87558" y="4892993"/>
                        <a:ext cx="750570" cy="240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9704705" y="748030"/>
          <a:ext cx="29591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29" imgW="280035" imgH="319405" progId="Equation.KSEE3">
                  <p:embed/>
                </p:oleObj>
              </mc:Choice>
              <mc:Fallback>
                <p:oleObj name="" r:id="rId29" imgW="280035" imgH="319405" progId="Equation.KSEE3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704705" y="748030"/>
                        <a:ext cx="29591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/>
          <p:nvPr/>
        </p:nvGraphicFramePr>
        <p:xfrm>
          <a:off x="5283200" y="763905"/>
          <a:ext cx="241935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31" imgW="165100" imgH="228600" progId="Equation.KSEE3">
                  <p:embed/>
                </p:oleObj>
              </mc:Choice>
              <mc:Fallback>
                <p:oleObj name="" r:id="rId31" imgW="165100" imgH="228600" progId="Equation.KSEE3">
                  <p:embed/>
                  <p:pic>
                    <p:nvPicPr>
                      <p:cNvPr id="0" name="图片 55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283200" y="763905"/>
                        <a:ext cx="241935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3219450" y="4201160"/>
          <a:ext cx="157480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33" imgW="152400" imgH="215900" progId="Equation.KSEE3">
                  <p:embed/>
                </p:oleObj>
              </mc:Choice>
              <mc:Fallback>
                <p:oleObj name="" r:id="rId33" imgW="152400" imgH="215900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219450" y="4201160"/>
                        <a:ext cx="157480" cy="40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966460" y="2903855"/>
            <a:ext cx="79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(Eq. 1)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941695" y="1403985"/>
            <a:ext cx="82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(Eq. 2)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941695" y="2081530"/>
            <a:ext cx="861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(Eq. 2)</a:t>
            </a:r>
            <a:endParaRPr lang="en-US" altLang="zh-CN"/>
          </a:p>
        </p:txBody>
      </p:sp>
      <p:grpSp>
        <p:nvGrpSpPr>
          <p:cNvPr id="42" name="组合 41"/>
          <p:cNvGrpSpPr/>
          <p:nvPr/>
        </p:nvGrpSpPr>
        <p:grpSpPr>
          <a:xfrm>
            <a:off x="7426325" y="3825875"/>
            <a:ext cx="4359910" cy="2307590"/>
            <a:chOff x="11754" y="6717"/>
            <a:chExt cx="6866" cy="3634"/>
          </a:xfrm>
        </p:grpSpPr>
        <p:grpSp>
          <p:nvGrpSpPr>
            <p:cNvPr id="12338" name="组合 23"/>
            <p:cNvGrpSpPr/>
            <p:nvPr/>
          </p:nvGrpSpPr>
          <p:grpSpPr>
            <a:xfrm>
              <a:off x="12404" y="7174"/>
              <a:ext cx="4853" cy="2652"/>
              <a:chOff x="14148" y="7733"/>
              <a:chExt cx="4854" cy="2653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6053" y="8423"/>
                <a:ext cx="1769" cy="1360"/>
              </a:xfrm>
              <a:prstGeom prst="ellipse">
                <a:avLst/>
              </a:prstGeom>
              <a:noFill/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800"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</a:defRPr>
                </a:lvl1pPr>
                <a:lvl2pPr marL="457200" lvl="1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+mn-cs"/>
                  </a:defRPr>
                </a:lvl2pPr>
                <a:lvl3pPr marL="914400" lvl="2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+mn-cs"/>
                  </a:defRPr>
                </a:lvl3pPr>
                <a:lvl4pPr marL="1371600" lvl="3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+mn-cs"/>
                  </a:defRPr>
                </a:lvl4pPr>
                <a:lvl5pPr marL="1828800" lvl="4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+mn-cs"/>
                  </a:defRPr>
                </a:lvl5pPr>
              </a:lstStyle>
              <a:p>
                <a:pPr lvl="0" algn="ctr" fontAlgn="base"/>
                <a:endParaRPr lang="zh-CN" altLang="en-US" strike="noStrike" noProof="1">
                  <a:latin typeface="Arial" panose="020B0604020202020204" pitchFamily="34" charset="0"/>
                </a:endParaRPr>
              </a:p>
            </p:txBody>
          </p:sp>
          <p:cxnSp>
            <p:nvCxnSpPr>
              <p:cNvPr id="6" name="直接箭头连接符 5"/>
              <p:cNvCxnSpPr>
                <a:stCxn id="12344" idx="3"/>
                <a:endCxn id="5" idx="2"/>
              </p:cNvCxnSpPr>
              <p:nvPr/>
            </p:nvCxnSpPr>
            <p:spPr>
              <a:xfrm>
                <a:off x="14174" y="7733"/>
                <a:ext cx="1878" cy="137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>
                <a:stCxn id="12350" idx="3"/>
                <a:endCxn id="5" idx="2"/>
              </p:cNvCxnSpPr>
              <p:nvPr/>
            </p:nvCxnSpPr>
            <p:spPr>
              <a:xfrm>
                <a:off x="14148" y="8700"/>
                <a:ext cx="1905" cy="403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/>
              <p:cNvCxnSpPr>
                <a:stCxn id="12351" idx="3"/>
                <a:endCxn id="5" idx="2"/>
              </p:cNvCxnSpPr>
              <p:nvPr/>
            </p:nvCxnSpPr>
            <p:spPr>
              <a:xfrm flipV="1">
                <a:off x="14148" y="9103"/>
                <a:ext cx="1905" cy="463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>
                <a:stCxn id="12352" idx="3"/>
                <a:endCxn id="5" idx="2"/>
              </p:cNvCxnSpPr>
              <p:nvPr/>
            </p:nvCxnSpPr>
            <p:spPr>
              <a:xfrm flipV="1">
                <a:off x="14174" y="9103"/>
                <a:ext cx="1879" cy="1283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5" idx="6"/>
                <a:endCxn id="5" idx="2"/>
              </p:cNvCxnSpPr>
              <p:nvPr/>
            </p:nvCxnSpPr>
            <p:spPr>
              <a:xfrm>
                <a:off x="17822" y="9103"/>
                <a:ext cx="1180" cy="31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5" idx="0"/>
                <a:endCxn id="5" idx="4"/>
              </p:cNvCxnSpPr>
              <p:nvPr/>
            </p:nvCxnSpPr>
            <p:spPr>
              <a:xfrm>
                <a:off x="16938" y="8423"/>
                <a:ext cx="0" cy="136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347" name="对象 23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6899" y="9780"/>
              <a:ext cx="1440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5" name="" r:id="rId35" imgW="914400" imgH="215900" progId="Equation.KSEE3">
                      <p:embed/>
                    </p:oleObj>
                  </mc:Choice>
                  <mc:Fallback>
                    <p:oleObj name="" r:id="rId35" imgW="914400" imgH="215900" progId="Equation.KSEE3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6899" y="9780"/>
                            <a:ext cx="1440" cy="3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48" name="文本框 21"/>
              <p:cNvSpPr txBox="1"/>
              <p:nvPr/>
            </p:nvSpPr>
            <p:spPr>
              <a:xfrm>
                <a:off x="16218" y="8789"/>
                <a:ext cx="462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2000">
                    <a:latin typeface="宋体" panose="02010600030101010101" pitchFamily="2" charset="-122"/>
                    <a:ea typeface="宋体" panose="02010600030101010101" pitchFamily="2" charset="-122"/>
                  </a:rPr>
                  <a:t>∑</a:t>
                </a:r>
                <a:endParaRPr lang="zh-CN" altLang="en-US" sz="20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2349" name="对象 24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6909" y="8874"/>
              <a:ext cx="824" cy="4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6" name="" r:id="rId36" imgW="355600" imgH="203200" progId="Equation.KSEE3">
                      <p:embed/>
                    </p:oleObj>
                  </mc:Choice>
                  <mc:Fallback>
                    <p:oleObj name="" r:id="rId36" imgW="355600" imgH="203200" progId="Equation.KSEE3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16909" y="8874"/>
                            <a:ext cx="824" cy="48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0" name="对象 39"/>
            <p:cNvGraphicFramePr/>
            <p:nvPr/>
          </p:nvGraphicFramePr>
          <p:xfrm>
            <a:off x="11754" y="6717"/>
            <a:ext cx="650" cy="3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" name="" r:id="rId38" imgW="323215" imgH="1948815" progId="Equation.KSEE3">
                    <p:embed/>
                  </p:oleObj>
                </mc:Choice>
                <mc:Fallback>
                  <p:oleObj name="" r:id="rId38" imgW="323215" imgH="1948815" progId="Equation.KSEE3">
                    <p:embed/>
                    <p:pic>
                      <p:nvPicPr>
                        <p:cNvPr id="0" name="图片 40"/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11754" y="6717"/>
                          <a:ext cx="650" cy="33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/>
            <p:cNvGraphicFramePr/>
            <p:nvPr/>
          </p:nvGraphicFramePr>
          <p:xfrm>
            <a:off x="12953" y="7175"/>
            <a:ext cx="532" cy="2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8" name="" r:id="rId40" imgW="190500" imgH="1191260" progId="Equation.KSEE3">
                    <p:embed/>
                  </p:oleObj>
                </mc:Choice>
                <mc:Fallback>
                  <p:oleObj name="" r:id="rId40" imgW="190500" imgH="1191260" progId="Equation.KSEE3">
                    <p:embed/>
                    <p:pic>
                      <p:nvPicPr>
                        <p:cNvPr id="0" name="图片 43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12953" y="7175"/>
                          <a:ext cx="532" cy="22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/>
            <p:nvPr/>
          </p:nvGraphicFramePr>
          <p:xfrm>
            <a:off x="16063" y="8023"/>
            <a:ext cx="1199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" name="" r:id="rId42" imgW="589915" imgH="292100" progId="Equation.KSEE3">
                    <p:embed/>
                  </p:oleObj>
                </mc:Choice>
                <mc:Fallback>
                  <p:oleObj name="" r:id="rId42" imgW="589915" imgH="292100" progId="Equation.KSEE3">
                    <p:embed/>
                    <p:pic>
                      <p:nvPicPr>
                        <p:cNvPr id="0" name="图片 46"/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16063" y="8023"/>
                          <a:ext cx="1199" cy="5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3530" y="9781"/>
            <a:ext cx="1105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0" name="" r:id="rId44" imgW="405765" imgH="203200" progId="Equation.KSEE3">
                    <p:embed/>
                  </p:oleObj>
                </mc:Choice>
                <mc:Fallback>
                  <p:oleObj name="" r:id="rId44" imgW="405765" imgH="203200" progId="Equation.KSEE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13530" y="9781"/>
                          <a:ext cx="1105" cy="5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文本框 28"/>
            <p:cNvSpPr txBox="1"/>
            <p:nvPr/>
          </p:nvSpPr>
          <p:spPr>
            <a:xfrm>
              <a:off x="14536" y="9743"/>
              <a:ext cx="40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sigmoid, tanh, ReLU, etc.</a:t>
              </a:r>
              <a:endParaRPr lang="en-US" altLang="zh-CN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308475" y="6075680"/>
            <a:ext cx="34956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>
                <a:sym typeface="+mn-ea"/>
              </a:rPr>
              <a:t>Capsule = </a:t>
            </a:r>
            <a:r>
              <a:rPr lang="zh-CN" altLang="en-US" sz="2400" b="1">
                <a:sym typeface="+mn-ea"/>
              </a:rPr>
              <a:t>新版</a:t>
            </a:r>
            <a:r>
              <a:rPr lang="en-US" altLang="zh-CN" sz="2400" b="1">
                <a:sym typeface="+mn-ea"/>
              </a:rPr>
              <a:t>Neuron!</a:t>
            </a:r>
            <a:endParaRPr lang="en-US" altLang="zh-CN" sz="2400" b="1"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53360" y="6364605"/>
            <a:ext cx="58362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>
                <a:sym typeface="+mn-ea"/>
              </a:rPr>
              <a:t>vector in, vector out  VS.  scalar in, scalar out</a:t>
            </a:r>
            <a:endParaRPr lang="en-US" altLang="zh-CN" sz="2400" b="1"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967480" y="135890"/>
            <a:ext cx="8049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capsule              VS.           </a:t>
            </a:r>
            <a:r>
              <a:rPr lang="zh-CN" altLang="en-US" sz="2800" b="1">
                <a:sym typeface="+mn-ea"/>
              </a:rPr>
              <a:t>传统</a:t>
            </a:r>
            <a:r>
              <a:rPr lang="en-US" altLang="zh-CN" sz="2800" b="1">
                <a:sym typeface="+mn-ea"/>
              </a:rPr>
              <a:t> neuron</a:t>
            </a:r>
            <a:endParaRPr lang="en-US" altLang="zh-CN" sz="2800" b="1">
              <a:sym typeface="+mn-ea"/>
            </a:endParaRPr>
          </a:p>
        </p:txBody>
      </p:sp>
      <p:sp>
        <p:nvSpPr>
          <p:cNvPr id="3" name="文本框 21"/>
          <p:cNvSpPr txBox="1"/>
          <p:nvPr/>
        </p:nvSpPr>
        <p:spPr>
          <a:xfrm>
            <a:off x="4188824" y="4807967"/>
            <a:ext cx="293310" cy="3986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routing-by-agreement更新参数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781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包括两类参数：   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这些参数如何学习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更新？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    ：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BP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算法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    ：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routing-by-agreement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原则，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论文中的方法是该原则的其中一种实现方法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2363" name="对象 73"/>
          <p:cNvGraphicFramePr/>
          <p:nvPr/>
        </p:nvGraphicFramePr>
        <p:xfrm>
          <a:off x="4693920" y="1594485"/>
          <a:ext cx="51498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1" imgW="228600" imgH="241300" progId="Equation.KSEE3">
                  <p:embed/>
                </p:oleObj>
              </mc:Choice>
              <mc:Fallback>
                <p:oleObj name="" r:id="rId1" imgW="228600" imgH="2413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3920" y="1594485"/>
                        <a:ext cx="51498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4" name="对象 75"/>
          <p:cNvGraphicFramePr/>
          <p:nvPr/>
        </p:nvGraphicFramePr>
        <p:xfrm>
          <a:off x="5415915" y="1621155"/>
          <a:ext cx="64579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3" imgW="342900" imgH="241300" progId="Equation.KSEE3">
                  <p:embed/>
                </p:oleObj>
              </mc:Choice>
              <mc:Fallback>
                <p:oleObj name="" r:id="rId3" imgW="342900" imgH="2413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5915" y="1621155"/>
                        <a:ext cx="645795" cy="42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73"/>
          <p:cNvGraphicFramePr/>
          <p:nvPr/>
        </p:nvGraphicFramePr>
        <p:xfrm>
          <a:off x="1738630" y="2618105"/>
          <a:ext cx="51498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228600" imgH="241300" progId="Equation.KSEE3">
                  <p:embed/>
                </p:oleObj>
              </mc:Choice>
              <mc:Fallback>
                <p:oleObj name="" r:id="rId5" imgW="228600" imgH="2413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2618105"/>
                        <a:ext cx="514985" cy="4597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75"/>
          <p:cNvGraphicFramePr/>
          <p:nvPr/>
        </p:nvGraphicFramePr>
        <p:xfrm>
          <a:off x="1664335" y="3068955"/>
          <a:ext cx="645795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342900" imgH="241300" progId="Equation.KSEE3">
                  <p:embed/>
                </p:oleObj>
              </mc:Choice>
              <mc:Fallback>
                <p:oleObj name="" r:id="rId6" imgW="342900" imgH="2413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4335" y="3068955"/>
                        <a:ext cx="645795" cy="424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45" y="3865245"/>
            <a:ext cx="1003046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ou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768985"/>
            <a:ext cx="10561955" cy="60572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routing-by-agreement更新参数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03060" y="1216025"/>
            <a:ext cx="4580255" cy="2927350"/>
            <a:chOff x="10360" y="1929"/>
            <a:chExt cx="7213" cy="461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371" y="1991"/>
              <a:ext cx="15" cy="4548"/>
            </a:xfrm>
            <a:prstGeom prst="line">
              <a:avLst/>
            </a:prstGeom>
            <a:ln w="28575" cmpd="sng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559" y="1929"/>
              <a:ext cx="15" cy="4548"/>
            </a:xfrm>
            <a:prstGeom prst="line">
              <a:avLst/>
            </a:prstGeom>
            <a:ln w="28575" cmpd="sng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0360" y="1969"/>
              <a:ext cx="7199" cy="22"/>
            </a:xfrm>
            <a:prstGeom prst="line">
              <a:avLst/>
            </a:prstGeom>
            <a:ln w="28575" cmpd="sng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0374" y="6517"/>
              <a:ext cx="7199" cy="22"/>
            </a:xfrm>
            <a:prstGeom prst="line">
              <a:avLst/>
            </a:prstGeom>
            <a:ln w="28575" cmpd="sng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9057005" y="4352925"/>
            <a:ext cx="2108200" cy="22739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90" y="4600575"/>
            <a:ext cx="1844040" cy="6400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70" y="4143375"/>
            <a:ext cx="1363980" cy="457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190" y="5240655"/>
            <a:ext cx="1554480" cy="571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180" y="5812155"/>
            <a:ext cx="2103120" cy="6248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752840" y="6492875"/>
            <a:ext cx="2899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/>
              <a:t>refered to </a:t>
            </a:r>
            <a:r>
              <a:rPr lang="zh-CN" altLang="en-US" sz="1400"/>
              <a:t>科技媒体</a:t>
            </a:r>
            <a:r>
              <a:rPr lang="en-US" altLang="zh-CN" sz="1400"/>
              <a:t>”</a:t>
            </a:r>
            <a:r>
              <a:rPr lang="zh-CN" altLang="en-US" sz="1400"/>
              <a:t>机器之心</a:t>
            </a:r>
            <a:r>
              <a:rPr lang="en-US" altLang="zh-CN" sz="1400"/>
              <a:t>”</a:t>
            </a:r>
            <a:endParaRPr lang="en-US" altLang="zh-CN" sz="1400"/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2640" y="1854200"/>
          <a:ext cx="200025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977900" imgH="241300" progId="Equation.KSEE3">
                  <p:embed/>
                </p:oleObj>
              </mc:Choice>
              <mc:Fallback>
                <p:oleObj name="" r:id="rId6" imgW="9779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22640" y="1854200"/>
                        <a:ext cx="200025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75" y="4388485"/>
            <a:ext cx="7696835" cy="220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模型总结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0865"/>
            <a:ext cx="10515600" cy="989965"/>
          </a:xfrm>
        </p:spPr>
        <p:txBody>
          <a:bodyPr>
            <a:normAutofit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是一个新版本的神经元结构，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（相对神经元层级而言）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将传统神经元的标量输入输出扩展到向量输入输出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3365" y="2780665"/>
            <a:ext cx="4145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再来个矩阵输入输出？好主意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828040" y="3799205"/>
            <a:ext cx="10515600" cy="64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72F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2. capsule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之间的连接参数由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routing-by-agreement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原则更新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0815" y="4490085"/>
            <a:ext cx="90817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除了论文中的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dynamic routing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实现，是否还有其他实现方法？坑已挖好，就看谁填得漂亮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2206625"/>
            <a:ext cx="8777605" cy="2524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730" y="1621790"/>
            <a:ext cx="8916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 b="1"/>
              <a:t>CapsNet</a:t>
            </a:r>
            <a:r>
              <a:rPr lang="en-US" altLang="zh-CN" sz="2000"/>
              <a:t>: </a:t>
            </a:r>
            <a:r>
              <a:rPr lang="zh-CN" altLang="en-US" sz="2000"/>
              <a:t>两个卷积层</a:t>
            </a:r>
            <a:r>
              <a:rPr lang="en-US" altLang="zh-CN" sz="2000"/>
              <a:t>(Conv 1, PrimaryCaps)</a:t>
            </a:r>
            <a:r>
              <a:rPr lang="zh-CN" altLang="en-US" sz="2000"/>
              <a:t>，一个全连接层</a:t>
            </a:r>
            <a:r>
              <a:rPr lang="en-US" altLang="zh-CN" sz="2000"/>
              <a:t>(DigitCaps)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530225" y="4659630"/>
            <a:ext cx="742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sym typeface="+mn-ea"/>
              </a:rPr>
              <a:t>L1. Conv 1</a:t>
            </a:r>
            <a:r>
              <a:rPr lang="zh-CN" altLang="en-US" b="1">
                <a:sym typeface="+mn-ea"/>
              </a:rPr>
              <a:t>层</a:t>
            </a:r>
            <a:r>
              <a:rPr lang="en-US" altLang="zh-CN" b="1">
                <a:sym typeface="+mn-ea"/>
              </a:rPr>
              <a:t>: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常规的卷积层</a:t>
            </a:r>
            <a:r>
              <a:rPr lang="en-US" altLang="zh-CN">
                <a:sym typeface="+mn-ea"/>
              </a:rPr>
              <a:t>,  </a:t>
            </a:r>
            <a:r>
              <a:rPr lang="zh-CN" altLang="en-US">
                <a:sym typeface="+mn-ea"/>
              </a:rPr>
              <a:t>起像素级局部特征检测作用</a:t>
            </a:r>
            <a:endParaRPr lang="zh-CN" altLang="en-US">
              <a:sym typeface="+mn-ea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385570" y="5116830"/>
          <a:ext cx="967994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250"/>
                <a:gridCol w="1318895"/>
                <a:gridCol w="1371600"/>
                <a:gridCol w="1729740"/>
                <a:gridCol w="1430020"/>
                <a:gridCol w="1476375"/>
                <a:gridCol w="1242060"/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Input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kernel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conv stride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#Channels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padding size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activation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pooling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28x28x1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9x9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1x1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[0,0,0,0]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ReLU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16965" y="6404610"/>
            <a:ext cx="611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#parameters: 9x9x256+256=20,992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0238105" y="574675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>
                <a:latin typeface="Arial" panose="020B0604020202020204" pitchFamily="34" charset="0"/>
              </a:rPr>
              <a:t>×</a:t>
            </a:r>
            <a:endParaRPr lang="zh-CN" altLang="en-US" sz="2000" b="1">
              <a:latin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134110" y="6125210"/>
            <a:ext cx="3653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shape: [None, 28, 28, 1]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3671570" y="6036310"/>
            <a:ext cx="421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</a:rPr>
              <a:t>→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77335" y="6101715"/>
            <a:ext cx="19589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[None, 20, 20, 256]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capsNet模型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—L1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4707</Words>
  <Application>WPS 演示</Application>
  <PresentationFormat>宽屏</PresentationFormat>
  <Paragraphs>598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41</vt:i4>
      </vt:variant>
      <vt:variant>
        <vt:lpstr>幻灯片标题</vt:lpstr>
      </vt:variant>
      <vt:variant>
        <vt:i4>32</vt:i4>
      </vt:variant>
    </vt:vector>
  </HeadingPairs>
  <TitlesOfParts>
    <vt:vector size="83" baseType="lpstr">
      <vt:lpstr>Arial</vt:lpstr>
      <vt:lpstr>宋体</vt:lpstr>
      <vt:lpstr>Wingdings</vt:lpstr>
      <vt:lpstr>Wingdings</vt:lpstr>
      <vt:lpstr>黑体</vt:lpstr>
      <vt:lpstr>微软雅黑</vt:lpstr>
      <vt:lpstr>Arial Unicode MS</vt:lpstr>
      <vt:lpstr>Arial Black</vt:lpstr>
      <vt:lpstr>等线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目录</vt:lpstr>
      <vt:lpstr>capsule概念提出的背景</vt:lpstr>
      <vt:lpstr>capsule模型与传统神经元的比较</vt:lpstr>
      <vt:lpstr>PowerPoint 演示文稿</vt:lpstr>
      <vt:lpstr>routing-by-agreement更新参数</vt:lpstr>
      <vt:lpstr>routing-by-agreement更新参数</vt:lpstr>
      <vt:lpstr>capsule模型总结</vt:lpstr>
      <vt:lpstr>capsNet模型—L1层</vt:lpstr>
      <vt:lpstr>capsNet模型—L2层</vt:lpstr>
      <vt:lpstr>capsNet模型—L2层</vt:lpstr>
      <vt:lpstr>capsNet模型—L2层</vt:lpstr>
      <vt:lpstr>capsNet模型—L2层</vt:lpstr>
      <vt:lpstr>capsNet模型—L3层</vt:lpstr>
      <vt:lpstr>capsNet模型总结</vt:lpstr>
      <vt:lpstr>capsNet模型与传统CNN/FC网络</vt:lpstr>
      <vt:lpstr>损失函数—margin loss + recon loss</vt:lpstr>
      <vt:lpstr>实验解读</vt:lpstr>
      <vt:lpstr>实验解读</vt:lpstr>
      <vt:lpstr>实验解读</vt:lpstr>
      <vt:lpstr>实验解读</vt:lpstr>
      <vt:lpstr>实验解读</vt:lpstr>
      <vt:lpstr>目录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问答环节</vt:lpstr>
      <vt:lpstr>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王正</dc:creator>
  <cp:lastModifiedBy>南山丹鸟</cp:lastModifiedBy>
  <cp:revision>675</cp:revision>
  <dcterms:created xsi:type="dcterms:W3CDTF">2017-02-22T06:25:00Z</dcterms:created>
  <dcterms:modified xsi:type="dcterms:W3CDTF">2017-11-17T11:20:01Z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